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78" r:id="rId2"/>
    <p:sldId id="256" r:id="rId3"/>
    <p:sldId id="257" r:id="rId4"/>
    <p:sldId id="280" r:id="rId5"/>
    <p:sldId id="284" r:id="rId6"/>
    <p:sldId id="279" r:id="rId7"/>
    <p:sldId id="261" r:id="rId8"/>
    <p:sldId id="263" r:id="rId9"/>
    <p:sldId id="262" r:id="rId10"/>
    <p:sldId id="264" r:id="rId11"/>
    <p:sldId id="265" r:id="rId12"/>
    <p:sldId id="266" r:id="rId13"/>
    <p:sldId id="267" r:id="rId14"/>
    <p:sldId id="268" r:id="rId15"/>
    <p:sldId id="271" r:id="rId16"/>
    <p:sldId id="269" r:id="rId17"/>
    <p:sldId id="270" r:id="rId18"/>
    <p:sldId id="272" r:id="rId19"/>
    <p:sldId id="273" r:id="rId20"/>
    <p:sldId id="277" r:id="rId21"/>
    <p:sldId id="275" r:id="rId22"/>
    <p:sldId id="274" r:id="rId23"/>
    <p:sldId id="282" r:id="rId24"/>
    <p:sldId id="281" r:id="rId25"/>
    <p:sldId id="283"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58" autoAdjust="0"/>
  </p:normalViewPr>
  <p:slideViewPr>
    <p:cSldViewPr>
      <p:cViewPr>
        <p:scale>
          <a:sx n="69" d="100"/>
          <a:sy n="69" d="100"/>
        </p:scale>
        <p:origin x="-2208" y="-6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A64D8-95D5-446F-8197-6951BFEB3B0F}" type="datetimeFigureOut">
              <a:rPr lang="en-US" smtClean="0"/>
              <a:t>11/10/2014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346E6-4541-4789-A57B-A215EA6E15F8}" type="slidenum">
              <a:rPr lang="en-US" smtClean="0"/>
              <a:t>‹#›</a:t>
            </a:fld>
            <a:endParaRPr lang="en-US"/>
          </a:p>
        </p:txBody>
      </p:sp>
    </p:spTree>
    <p:extLst>
      <p:ext uri="{BB962C8B-B14F-4D97-AF65-F5344CB8AC3E}">
        <p14:creationId xmlns:p14="http://schemas.microsoft.com/office/powerpoint/2010/main" val="3358254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USA Party.  A newly formed grass roots organization that is trying to persuade people to take power away from special interest groups in DC and give it back to the people via state governments.  We hope the following 18 slides will persuade you to share this video with your neighbors.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2</a:t>
            </a:fld>
            <a:endParaRPr lang="en-US"/>
          </a:p>
        </p:txBody>
      </p:sp>
    </p:spTree>
    <p:extLst>
      <p:ext uri="{BB962C8B-B14F-4D97-AF65-F5344CB8AC3E}">
        <p14:creationId xmlns:p14="http://schemas.microsoft.com/office/powerpoint/2010/main" val="2254487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1st Core belief</a:t>
            </a:r>
            <a:r>
              <a:rPr lang="en-US" sz="1200" kern="1200" dirty="0" smtClean="0">
                <a:solidFill>
                  <a:schemeClr val="tx1"/>
                </a:solidFill>
                <a:effectLst/>
                <a:latin typeface="+mn-lt"/>
                <a:ea typeface="+mn-ea"/>
                <a:cs typeface="+mn-cs"/>
              </a:rPr>
              <a:t>:  The USA Party thinks it is time to take power away from congress and give it back to the states; to give the power back to the people instead of special interest groups.  We believe congress and the federal government have done such a dismal job of being responsible with the taxpayers money that they should </a:t>
            </a:r>
            <a:r>
              <a:rPr lang="en-US" sz="1200" b="1" kern="1200" dirty="0" smtClean="0">
                <a:solidFill>
                  <a:schemeClr val="tx1"/>
                </a:solidFill>
                <a:effectLst/>
                <a:latin typeface="+mn-lt"/>
                <a:ea typeface="+mn-ea"/>
                <a:cs typeface="+mn-cs"/>
              </a:rPr>
              <a:t>only be</a:t>
            </a:r>
            <a:r>
              <a:rPr lang="en-US" sz="1200" kern="1200" dirty="0" smtClean="0">
                <a:solidFill>
                  <a:schemeClr val="tx1"/>
                </a:solidFill>
                <a:effectLst/>
                <a:latin typeface="+mn-lt"/>
                <a:ea typeface="+mn-ea"/>
                <a:cs typeface="+mn-cs"/>
              </a:rPr>
              <a:t> responsible for those tasks that cannot be performed by the states, such as:</a:t>
            </a:r>
          </a:p>
          <a:p>
            <a:pPr lvl="0"/>
            <a:r>
              <a:rPr lang="en-US" sz="1200" kern="1200" dirty="0" smtClean="0">
                <a:solidFill>
                  <a:schemeClr val="tx1"/>
                </a:solidFill>
                <a:effectLst/>
                <a:latin typeface="+mn-lt"/>
                <a:ea typeface="+mn-ea"/>
                <a:cs typeface="+mn-cs"/>
              </a:rPr>
              <a:t>National Defense &amp; foreign policy</a:t>
            </a:r>
          </a:p>
          <a:p>
            <a:pPr lvl="0"/>
            <a:r>
              <a:rPr lang="en-US" sz="1200" kern="1200" dirty="0" smtClean="0">
                <a:solidFill>
                  <a:schemeClr val="tx1"/>
                </a:solidFill>
                <a:effectLst/>
                <a:latin typeface="+mn-lt"/>
                <a:ea typeface="+mn-ea"/>
                <a:cs typeface="+mn-cs"/>
              </a:rPr>
              <a:t>Border control &amp; immigration</a:t>
            </a:r>
          </a:p>
          <a:p>
            <a:pPr lvl="0"/>
            <a:r>
              <a:rPr lang="en-US" sz="1200" kern="1200" dirty="0" smtClean="0">
                <a:solidFill>
                  <a:schemeClr val="tx1"/>
                </a:solidFill>
                <a:effectLst/>
                <a:latin typeface="+mn-lt"/>
                <a:ea typeface="+mn-ea"/>
                <a:cs typeface="+mn-cs"/>
              </a:rPr>
              <a:t>Old age insurance (better known as social security)</a:t>
            </a:r>
          </a:p>
          <a:p>
            <a:pPr lvl="0"/>
            <a:r>
              <a:rPr lang="en-US" sz="1200" kern="1200" dirty="0" smtClean="0">
                <a:solidFill>
                  <a:schemeClr val="tx1"/>
                </a:solidFill>
                <a:effectLst/>
                <a:latin typeface="+mn-lt"/>
                <a:ea typeface="+mn-ea"/>
                <a:cs typeface="+mn-cs"/>
              </a:rPr>
              <a:t>Transportation</a:t>
            </a:r>
          </a:p>
          <a:p>
            <a:pPr lvl="0"/>
            <a:r>
              <a:rPr lang="en-US" sz="1200" kern="1200" dirty="0" smtClean="0">
                <a:solidFill>
                  <a:schemeClr val="tx1"/>
                </a:solidFill>
                <a:effectLst/>
                <a:latin typeface="+mn-lt"/>
                <a:ea typeface="+mn-ea"/>
                <a:cs typeface="+mn-cs"/>
              </a:rPr>
              <a:t>Space &amp; Technology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States will have the total responsible for the Health, Welfare, and Education of its citizens as well as social issues such as marriage and abortion.  By returning jurisdiction of these government functions to the states, the federal government will not be able to tell the states HOW to administer those functions.  The states would be un-restrained on how generous they are with welfare and healthcare, but at the same time they must balance their budgets by raising taxes to cover these new functions.   On the topics of abortion, same-sex marriage, and </a:t>
            </a:r>
            <a:r>
              <a:rPr lang="en-US" sz="1200" kern="1200" dirty="0" err="1" smtClean="0">
                <a:solidFill>
                  <a:schemeClr val="tx1"/>
                </a:solidFill>
                <a:effectLst/>
                <a:latin typeface="+mn-lt"/>
                <a:ea typeface="+mn-ea"/>
                <a:cs typeface="+mn-cs"/>
              </a:rPr>
              <a:t>Obamacare</a:t>
            </a:r>
            <a:r>
              <a:rPr lang="en-US" sz="1200" kern="1200" dirty="0" smtClean="0">
                <a:solidFill>
                  <a:schemeClr val="tx1"/>
                </a:solidFill>
                <a:effectLst/>
                <a:latin typeface="+mn-lt"/>
                <a:ea typeface="+mn-ea"/>
                <a:cs typeface="+mn-cs"/>
              </a:rPr>
              <a:t>, the power of special interest groups over congress would be totally removed. </a:t>
            </a:r>
            <a:r>
              <a:rPr lang="en-US" sz="1200" dirty="0" smtClean="0"/>
              <a:t> Everything</a:t>
            </a:r>
            <a:r>
              <a:rPr lang="en-US" sz="1200" baseline="0" dirty="0" smtClean="0"/>
              <a:t> is a political game, we often heard about spending more money on the education of our youth, but did you know t</a:t>
            </a:r>
            <a:r>
              <a:rPr lang="en-US" sz="1200" dirty="0" smtClean="0"/>
              <a:t>he US Dept. of Education has 4,400 employees and a $68B budget but does not education one student.</a:t>
            </a:r>
          </a:p>
          <a:p>
            <a:r>
              <a:rPr lang="en-US" sz="1200" kern="1200" dirty="0" smtClean="0">
                <a:solidFill>
                  <a:schemeClr val="tx1"/>
                </a:solidFill>
                <a:effectLst/>
                <a:latin typeface="+mn-lt"/>
                <a:ea typeface="+mn-ea"/>
                <a:cs typeface="+mn-cs"/>
              </a:rPr>
              <a:t>This $1.1Trillion in new responsibilities by the states may take several years to implement but we hope it can be completed within one term.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11</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a:t>
            </a:r>
            <a:r>
              <a:rPr lang="en-US" sz="1200" b="1" kern="1200" baseline="30000" dirty="0" smtClean="0">
                <a:solidFill>
                  <a:schemeClr val="tx1"/>
                </a:solidFill>
                <a:effectLst/>
                <a:latin typeface="+mn-lt"/>
                <a:ea typeface="+mn-ea"/>
                <a:cs typeface="+mn-cs"/>
              </a:rPr>
              <a:t>nd</a:t>
            </a:r>
            <a:r>
              <a:rPr lang="en-US" sz="1200" b="1" kern="1200" dirty="0" smtClean="0">
                <a:solidFill>
                  <a:schemeClr val="tx1"/>
                </a:solidFill>
                <a:effectLst/>
                <a:latin typeface="+mn-lt"/>
                <a:ea typeface="+mn-ea"/>
                <a:cs typeface="+mn-cs"/>
              </a:rPr>
              <a:t> Core Belief</a:t>
            </a:r>
            <a:r>
              <a:rPr lang="en-US" sz="1200" kern="1200" dirty="0" smtClean="0">
                <a:solidFill>
                  <a:schemeClr val="tx1"/>
                </a:solidFill>
                <a:effectLst/>
                <a:latin typeface="+mn-lt"/>
                <a:ea typeface="+mn-ea"/>
                <a:cs typeface="+mn-cs"/>
              </a:rPr>
              <a:t>:  It doesn’t make sense for the federal government to raise tax revenue or borrow money, just to give some back to the states in the form of block grants.  Since the congress is controlled by special interest groups, any funding given back to the states will </a:t>
            </a:r>
            <a:r>
              <a:rPr lang="en-US" sz="1200" b="1" kern="1200" dirty="0" smtClean="0">
                <a:solidFill>
                  <a:schemeClr val="tx1"/>
                </a:solidFill>
                <a:effectLst/>
                <a:latin typeface="+mn-lt"/>
                <a:ea typeface="+mn-ea"/>
                <a:cs typeface="+mn-cs"/>
              </a:rPr>
              <a:t>always</a:t>
            </a:r>
            <a:r>
              <a:rPr lang="en-US" sz="1200" kern="1200" dirty="0" smtClean="0">
                <a:solidFill>
                  <a:schemeClr val="tx1"/>
                </a:solidFill>
                <a:effectLst/>
                <a:latin typeface="+mn-lt"/>
                <a:ea typeface="+mn-ea"/>
                <a:cs typeface="+mn-cs"/>
              </a:rPr>
              <a:t> have stipulations that help the interests of those groups.  Just recently, the HUD stated that ANY city that didn’t make strides toward diversity (even when there were no complaints), would be punish by HUD.  </a:t>
            </a:r>
          </a:p>
          <a:p>
            <a:r>
              <a:rPr lang="en-US" sz="1200" b="1" kern="1200" dirty="0" smtClean="0">
                <a:solidFill>
                  <a:schemeClr val="tx1"/>
                </a:solidFill>
                <a:effectLst/>
                <a:latin typeface="+mn-lt"/>
                <a:ea typeface="+mn-ea"/>
                <a:cs typeface="+mn-cs"/>
              </a:rPr>
              <a:t>THEY SAY</a:t>
            </a:r>
            <a:r>
              <a:rPr lang="en-US" sz="1200" kern="1200" dirty="0" smtClean="0">
                <a:solidFill>
                  <a:schemeClr val="tx1"/>
                </a:solidFill>
                <a:effectLst/>
                <a:latin typeface="+mn-lt"/>
                <a:ea typeface="+mn-ea"/>
                <a:cs typeface="+mn-cs"/>
              </a:rPr>
              <a:t> that “the states don’t have any money for these programs”.  We say, the federal government is borrowing over $1Trillion per year, does it </a:t>
            </a:r>
            <a:r>
              <a:rPr lang="en-US" sz="1200" b="1" kern="1200" dirty="0" smtClean="0">
                <a:solidFill>
                  <a:schemeClr val="tx1"/>
                </a:solidFill>
                <a:effectLst/>
                <a:latin typeface="+mn-lt"/>
                <a:ea typeface="+mn-ea"/>
                <a:cs typeface="+mn-cs"/>
              </a:rPr>
              <a:t>really</a:t>
            </a:r>
            <a:r>
              <a:rPr lang="en-US" sz="1200" kern="1200" dirty="0" smtClean="0">
                <a:solidFill>
                  <a:schemeClr val="tx1"/>
                </a:solidFill>
                <a:effectLst/>
                <a:latin typeface="+mn-lt"/>
                <a:ea typeface="+mn-ea"/>
                <a:cs typeface="+mn-cs"/>
              </a:rPr>
              <a:t> sound like the federal government has money for these programs?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12</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a:t>
            </a:r>
            <a:r>
              <a:rPr lang="en-US" sz="1200" b="1" kern="1200" baseline="30000" dirty="0" smtClean="0">
                <a:solidFill>
                  <a:schemeClr val="tx1"/>
                </a:solidFill>
                <a:effectLst/>
                <a:latin typeface="+mn-lt"/>
                <a:ea typeface="+mn-ea"/>
                <a:cs typeface="+mn-cs"/>
              </a:rPr>
              <a:t>rd</a:t>
            </a:r>
            <a:r>
              <a:rPr lang="en-US" sz="1200" b="1" kern="1200" dirty="0" smtClean="0">
                <a:solidFill>
                  <a:schemeClr val="tx1"/>
                </a:solidFill>
                <a:effectLst/>
                <a:latin typeface="+mn-lt"/>
                <a:ea typeface="+mn-ea"/>
                <a:cs typeface="+mn-cs"/>
              </a:rPr>
              <a:t> Core Belief</a:t>
            </a:r>
            <a:r>
              <a:rPr lang="en-US" sz="1200" kern="1200" dirty="0" smtClean="0">
                <a:solidFill>
                  <a:schemeClr val="tx1"/>
                </a:solidFill>
                <a:effectLst/>
                <a:latin typeface="+mn-lt"/>
                <a:ea typeface="+mn-ea"/>
                <a:cs typeface="+mn-cs"/>
              </a:rPr>
              <a:t>:  In order to eliminate the political hot button, “Tax Breaks for the Rich.”  The USA Party thinks that only the wealthy and corporations should pay ALL federal income taxes.  Our graduated tax scale maxes out at 25% for those individuals with a net income of more than $250,000 with no deductibles and no difference in how the money is earned. While our graduated tax scale starts at 1% tax on people earning $70,000, almost all of the tax revenue is produce by the wealthy.  Please bear in mind that the wealthiest 10% of Americans (that is, those who earn more than $112,000 per year) already pay </a:t>
            </a:r>
            <a:r>
              <a:rPr lang="en-US" sz="1200" b="1" kern="1200" dirty="0" smtClean="0">
                <a:solidFill>
                  <a:schemeClr val="tx1"/>
                </a:solidFill>
                <a:effectLst/>
                <a:latin typeface="+mn-lt"/>
                <a:ea typeface="+mn-ea"/>
                <a:cs typeface="+mn-cs"/>
              </a:rPr>
              <a:t>55%</a:t>
            </a:r>
            <a:r>
              <a:rPr lang="en-US" sz="1200" kern="1200" dirty="0" smtClean="0">
                <a:solidFill>
                  <a:schemeClr val="tx1"/>
                </a:solidFill>
                <a:effectLst/>
                <a:latin typeface="+mn-lt"/>
                <a:ea typeface="+mn-ea"/>
                <a:cs typeface="+mn-cs"/>
              </a:rPr>
              <a:t> of the total federal tax revenue for 2013.  By reducing the functions of the federal government in our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core belief, there will be more than enough federal tax revenue just from the wealthy to fund the nation without borrowing while the wealthy will actually pay less on average than they do now.  </a:t>
            </a:r>
            <a:r>
              <a:rPr lang="en-US" sz="1200" b="1" kern="1200" dirty="0" smtClean="0">
                <a:solidFill>
                  <a:schemeClr val="tx1"/>
                </a:solidFill>
                <a:effectLst/>
                <a:latin typeface="+mn-lt"/>
                <a:ea typeface="+mn-ea"/>
                <a:cs typeface="+mn-cs"/>
              </a:rPr>
              <a:t>Any requests</a:t>
            </a:r>
            <a:r>
              <a:rPr lang="en-US" sz="1200" kern="1200" dirty="0" smtClean="0">
                <a:solidFill>
                  <a:schemeClr val="tx1"/>
                </a:solidFill>
                <a:effectLst/>
                <a:latin typeface="+mn-lt"/>
                <a:ea typeface="+mn-ea"/>
                <a:cs typeface="+mn-cs"/>
              </a:rPr>
              <a:t> for spending on entitlements or social programs will directly result in taxes on the middleclass.  </a:t>
            </a:r>
          </a:p>
          <a:p>
            <a:r>
              <a:rPr lang="en-US" sz="1200" kern="1200" dirty="0" smtClean="0">
                <a:solidFill>
                  <a:schemeClr val="tx1"/>
                </a:solidFill>
                <a:effectLst/>
                <a:latin typeface="+mn-lt"/>
                <a:ea typeface="+mn-ea"/>
                <a:cs typeface="+mn-cs"/>
              </a:rPr>
              <a:t>In addition, we think ALL corporations, including non-profit organizations, should pay 25% tax on all </a:t>
            </a:r>
            <a:r>
              <a:rPr lang="en-US" sz="1200" b="1" u="sng" kern="1200" dirty="0" smtClean="0">
                <a:solidFill>
                  <a:schemeClr val="tx1"/>
                </a:solidFill>
                <a:effectLst/>
                <a:latin typeface="+mn-lt"/>
                <a:ea typeface="+mn-ea"/>
                <a:cs typeface="+mn-cs"/>
              </a:rPr>
              <a:t>net</a:t>
            </a:r>
            <a:r>
              <a:rPr lang="en-US" sz="1200" kern="1200" dirty="0" smtClean="0">
                <a:solidFill>
                  <a:schemeClr val="tx1"/>
                </a:solidFill>
                <a:effectLst/>
                <a:latin typeface="+mn-lt"/>
                <a:ea typeface="+mn-ea"/>
                <a:cs typeface="+mn-cs"/>
              </a:rPr>
              <a:t> profit.  For example, the Red Cross can make as much money as they want as long as they give it all back to the community by the end of the year.  In order to eliminate corporate tax shelters, which are known as corporate “offshore” deferrals, any company and their subsidiaries that does business in the USA will be taxed as a USA business no matter where they are headquartered.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13</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4</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Core Belief</a:t>
            </a:r>
            <a:r>
              <a:rPr lang="en-US" sz="1200" kern="1200" dirty="0" smtClean="0">
                <a:solidFill>
                  <a:schemeClr val="tx1"/>
                </a:solidFill>
                <a:effectLst/>
                <a:latin typeface="+mn-lt"/>
                <a:ea typeface="+mn-ea"/>
                <a:cs typeface="+mn-cs"/>
              </a:rPr>
              <a:t>:  The USA Party proclaims that Social Security is not an entitlement that congress can restrict, it is an </a:t>
            </a:r>
            <a:r>
              <a:rPr lang="en-US" sz="1200" b="1" kern="1200" dirty="0" smtClean="0">
                <a:solidFill>
                  <a:schemeClr val="tx1"/>
                </a:solidFill>
                <a:effectLst/>
                <a:latin typeface="+mn-lt"/>
                <a:ea typeface="+mn-ea"/>
                <a:cs typeface="+mn-cs"/>
              </a:rPr>
              <a:t>obligation</a:t>
            </a:r>
            <a:r>
              <a:rPr lang="en-US" sz="1200" kern="1200" dirty="0" smtClean="0">
                <a:solidFill>
                  <a:schemeClr val="tx1"/>
                </a:solidFill>
                <a:effectLst/>
                <a:latin typeface="+mn-lt"/>
                <a:ea typeface="+mn-ea"/>
                <a:cs typeface="+mn-cs"/>
              </a:rPr>
              <a:t>.  American citizens paid into the social security program, similar to how savings are deposited into banks, and legal action would be taken against a bank that said it could not pay back all the deposit with all the interest to its depositors.  Under no circumstances should the age of those to receive social security be adjusted upward or amount paid each month be reduced.  However, as you can see on this slide, many people have been </a:t>
            </a:r>
            <a:r>
              <a:rPr lang="en-US" sz="1200" b="1" kern="1200" dirty="0" smtClean="0">
                <a:solidFill>
                  <a:schemeClr val="tx1"/>
                </a:solidFill>
                <a:effectLst/>
                <a:latin typeface="+mn-lt"/>
                <a:ea typeface="+mn-ea"/>
                <a:cs typeface="+mn-cs"/>
              </a:rPr>
              <a:t>encouraged</a:t>
            </a:r>
            <a:r>
              <a:rPr lang="en-US" sz="1200" kern="1200" dirty="0" smtClean="0">
                <a:solidFill>
                  <a:schemeClr val="tx1"/>
                </a:solidFill>
                <a:effectLst/>
                <a:latin typeface="+mn-lt"/>
                <a:ea typeface="+mn-ea"/>
                <a:cs typeface="+mn-cs"/>
              </a:rPr>
              <a:t> from their state officials to switch from getting state welfare to social security disability until more than 26% of the population in some counties receive social security.  The USA Party wishes to stop this action by transferring the social security disability program to the states, but maintain the old age retirement program with the federal government.  And finally there should be no cap or no limit on how much income is subject to social security tax.</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14</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5</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Core Belief</a:t>
            </a:r>
            <a:r>
              <a:rPr lang="en-US" sz="1200" kern="1200" dirty="0" smtClean="0">
                <a:solidFill>
                  <a:schemeClr val="tx1"/>
                </a:solidFill>
                <a:effectLst/>
                <a:latin typeface="+mn-lt"/>
                <a:ea typeface="+mn-ea"/>
                <a:cs typeface="+mn-cs"/>
              </a:rPr>
              <a:t>:  We believe that funding for the department of transportation should be totally independent of the US treasury general fund.  Only taxes on fuel will pay for roads.  Air traffic controllers and airport screeners should no longer be federal workers, but employed by the airports and only fees on airline tickets will pay their salaries.  As a result, any future sequester of the federal spending will have NO effect on the number of air traffic controllers and therefore will not cause any flight delays.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15</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6</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Core Belief</a:t>
            </a:r>
            <a:r>
              <a:rPr lang="en-US" sz="1200" kern="1200" dirty="0" smtClean="0">
                <a:solidFill>
                  <a:schemeClr val="tx1"/>
                </a:solidFill>
                <a:effectLst/>
                <a:latin typeface="+mn-lt"/>
                <a:ea typeface="+mn-ea"/>
                <a:cs typeface="+mn-cs"/>
              </a:rPr>
              <a:t>:  The USA Party demands the </a:t>
            </a:r>
            <a:r>
              <a:rPr lang="en-US" sz="1200" b="1" kern="1200" dirty="0" smtClean="0">
                <a:solidFill>
                  <a:schemeClr val="tx1"/>
                </a:solidFill>
                <a:effectLst/>
                <a:latin typeface="+mn-lt"/>
                <a:ea typeface="+mn-ea"/>
                <a:cs typeface="+mn-cs"/>
              </a:rPr>
              <a:t>elimination of slavery</a:t>
            </a:r>
            <a:r>
              <a:rPr lang="en-US" sz="1200" kern="1200" dirty="0" smtClean="0">
                <a:solidFill>
                  <a:schemeClr val="tx1"/>
                </a:solidFill>
                <a:effectLst/>
                <a:latin typeface="+mn-lt"/>
                <a:ea typeface="+mn-ea"/>
                <a:cs typeface="+mn-cs"/>
              </a:rPr>
              <a:t> in America.  If an undocumented worker has been in this country for longer than 5 years and is not making more than the poverty level, then by definition, they do not have skills needed by our society and are de facto </a:t>
            </a:r>
            <a:r>
              <a:rPr lang="en-US" sz="1200" b="1" kern="1200" dirty="0" smtClean="0">
                <a:solidFill>
                  <a:schemeClr val="tx1"/>
                </a:solidFill>
                <a:effectLst/>
                <a:latin typeface="+mn-lt"/>
                <a:ea typeface="+mn-ea"/>
                <a:cs typeface="+mn-cs"/>
              </a:rPr>
              <a:t>slaves</a:t>
            </a:r>
            <a:r>
              <a:rPr lang="en-US" sz="1200" kern="1200" dirty="0" smtClean="0">
                <a:solidFill>
                  <a:schemeClr val="tx1"/>
                </a:solidFill>
                <a:effectLst/>
                <a:latin typeface="+mn-lt"/>
                <a:ea typeface="+mn-ea"/>
                <a:cs typeface="+mn-cs"/>
              </a:rPr>
              <a:t> to their employers.  </a:t>
            </a:r>
            <a:r>
              <a:rPr lang="en-US" sz="1200" b="1" kern="1200" dirty="0" smtClean="0">
                <a:solidFill>
                  <a:schemeClr val="tx1"/>
                </a:solidFill>
                <a:effectLst/>
                <a:latin typeface="+mn-lt"/>
                <a:ea typeface="+mn-ea"/>
                <a:cs typeface="+mn-cs"/>
              </a:rPr>
              <a:t>For the sake</a:t>
            </a:r>
            <a:r>
              <a:rPr lang="en-US" sz="1200" kern="1200" dirty="0" smtClean="0">
                <a:solidFill>
                  <a:schemeClr val="tx1"/>
                </a:solidFill>
                <a:effectLst/>
                <a:latin typeface="+mn-lt"/>
                <a:ea typeface="+mn-ea"/>
                <a:cs typeface="+mn-cs"/>
              </a:rPr>
              <a:t> of the undocumented worker, they should be sought out and sent back to their home country by all means possible.  We do not want to create </a:t>
            </a:r>
            <a:r>
              <a:rPr lang="en-US" sz="1200" b="1" kern="1200" dirty="0" smtClean="0">
                <a:solidFill>
                  <a:schemeClr val="tx1"/>
                </a:solidFill>
                <a:effectLst/>
                <a:latin typeface="+mn-lt"/>
                <a:ea typeface="+mn-ea"/>
                <a:cs typeface="+mn-cs"/>
              </a:rPr>
              <a:t>slaves</a:t>
            </a:r>
            <a:r>
              <a:rPr lang="en-US" sz="1200" kern="1200" dirty="0" smtClean="0">
                <a:solidFill>
                  <a:schemeClr val="tx1"/>
                </a:solidFill>
                <a:effectLst/>
                <a:latin typeface="+mn-lt"/>
                <a:ea typeface="+mn-ea"/>
                <a:cs typeface="+mn-cs"/>
              </a:rPr>
              <a:t> in America.</a:t>
            </a:r>
          </a:p>
          <a:p>
            <a:r>
              <a:rPr lang="en-US" sz="1200" kern="1200" dirty="0" smtClean="0">
                <a:solidFill>
                  <a:schemeClr val="tx1"/>
                </a:solidFill>
                <a:effectLst/>
                <a:latin typeface="+mn-lt"/>
                <a:ea typeface="+mn-ea"/>
                <a:cs typeface="+mn-cs"/>
              </a:rPr>
              <a:t>On the other hand, The USA Party believes </a:t>
            </a:r>
            <a:r>
              <a:rPr lang="en-US" sz="1200" b="1" kern="1200" dirty="0" smtClean="0">
                <a:solidFill>
                  <a:schemeClr val="tx1"/>
                </a:solidFill>
                <a:effectLst/>
                <a:latin typeface="+mn-lt"/>
                <a:ea typeface="+mn-ea"/>
                <a:cs typeface="+mn-cs"/>
              </a:rPr>
              <a:t>America should look at immigration as a way of rewarding its citizens with jobs</a:t>
            </a:r>
            <a:r>
              <a:rPr lang="en-US" sz="1200" kern="1200" dirty="0" smtClean="0">
                <a:solidFill>
                  <a:schemeClr val="tx1"/>
                </a:solidFill>
                <a:effectLst/>
                <a:latin typeface="+mn-lt"/>
                <a:ea typeface="+mn-ea"/>
                <a:cs typeface="+mn-cs"/>
              </a:rPr>
              <a:t>. America should do all it can to entice immigrants to our country who can </a:t>
            </a:r>
            <a:r>
              <a:rPr lang="en-US" sz="1200" b="1" u="sng" kern="1200" dirty="0" smtClean="0">
                <a:solidFill>
                  <a:schemeClr val="tx1"/>
                </a:solidFill>
                <a:effectLst/>
                <a:latin typeface="+mn-lt"/>
                <a:ea typeface="+mn-ea"/>
                <a:cs typeface="+mn-cs"/>
              </a:rPr>
              <a:t>start business</a:t>
            </a:r>
            <a:r>
              <a:rPr lang="en-US" sz="1200" kern="1200" dirty="0" smtClean="0">
                <a:solidFill>
                  <a:schemeClr val="tx1"/>
                </a:solidFill>
                <a:effectLst/>
                <a:latin typeface="+mn-lt"/>
                <a:ea typeface="+mn-ea"/>
                <a:cs typeface="+mn-cs"/>
              </a:rPr>
              <a:t> and </a:t>
            </a:r>
            <a:r>
              <a:rPr lang="en-US" sz="1200" b="1" u="sng" kern="1200" dirty="0" smtClean="0">
                <a:solidFill>
                  <a:schemeClr val="tx1"/>
                </a:solidFill>
                <a:effectLst/>
                <a:latin typeface="+mn-lt"/>
                <a:ea typeface="+mn-ea"/>
                <a:cs typeface="+mn-cs"/>
              </a:rPr>
              <a:t>create jobs</a:t>
            </a:r>
            <a:r>
              <a:rPr lang="en-US" sz="1200" kern="1200" dirty="0" smtClean="0">
                <a:solidFill>
                  <a:schemeClr val="tx1"/>
                </a:solidFill>
                <a:effectLst/>
                <a:latin typeface="+mn-lt"/>
                <a:ea typeface="+mn-ea"/>
                <a:cs typeface="+mn-cs"/>
              </a:rPr>
              <a:t>.  One million new immigrant citizens who created 25 million high paying jobs in America is a far better policy than 1,000,000 illegal immigrants who take 1 million jobs from our poorest citizens.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16</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7</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Core Belief</a:t>
            </a:r>
            <a:r>
              <a:rPr lang="en-US" sz="1200" kern="1200" dirty="0" smtClean="0">
                <a:solidFill>
                  <a:schemeClr val="tx1"/>
                </a:solidFill>
                <a:effectLst/>
                <a:latin typeface="+mn-lt"/>
                <a:ea typeface="+mn-ea"/>
                <a:cs typeface="+mn-cs"/>
              </a:rPr>
              <a:t>: If there were 11 million failures to secure the Korean border, they would be at war right now.  It would be </a:t>
            </a:r>
            <a:r>
              <a:rPr lang="en-US" sz="1200" b="1" kern="1200" dirty="0" smtClean="0">
                <a:solidFill>
                  <a:schemeClr val="tx1"/>
                </a:solidFill>
                <a:effectLst/>
                <a:latin typeface="+mn-lt"/>
                <a:ea typeface="+mn-ea"/>
                <a:cs typeface="+mn-cs"/>
              </a:rPr>
              <a:t>unfathomable</a:t>
            </a:r>
            <a:r>
              <a:rPr lang="en-US" sz="1200" kern="1200" dirty="0" smtClean="0">
                <a:solidFill>
                  <a:schemeClr val="tx1"/>
                </a:solidFill>
                <a:effectLst/>
                <a:latin typeface="+mn-lt"/>
                <a:ea typeface="+mn-ea"/>
                <a:cs typeface="+mn-cs"/>
              </a:rPr>
              <a:t> for a North Korean to </a:t>
            </a:r>
            <a:r>
              <a:rPr lang="en-US" sz="1200" b="1" u="sng" kern="1200" dirty="0" smtClean="0">
                <a:solidFill>
                  <a:schemeClr val="tx1"/>
                </a:solidFill>
                <a:effectLst/>
                <a:latin typeface="+mn-lt"/>
                <a:ea typeface="+mn-ea"/>
                <a:cs typeface="+mn-cs"/>
              </a:rPr>
              <a:t>think</a:t>
            </a:r>
            <a:r>
              <a:rPr lang="en-US" sz="1200" kern="1200" dirty="0" smtClean="0">
                <a:solidFill>
                  <a:schemeClr val="tx1"/>
                </a:solidFill>
                <a:effectLst/>
                <a:latin typeface="+mn-lt"/>
                <a:ea typeface="+mn-ea"/>
                <a:cs typeface="+mn-cs"/>
              </a:rPr>
              <a:t> about driving over their border in an SUV.  So does it make sense to have 30,000 of our troops </a:t>
            </a:r>
            <a:r>
              <a:rPr lang="en-US" sz="1200" b="1" kern="1200" dirty="0" smtClean="0">
                <a:solidFill>
                  <a:schemeClr val="tx1"/>
                </a:solidFill>
                <a:effectLst/>
                <a:latin typeface="+mn-lt"/>
                <a:ea typeface="+mn-ea"/>
                <a:cs typeface="+mn-cs"/>
              </a:rPr>
              <a:t>over there</a:t>
            </a:r>
            <a:r>
              <a:rPr lang="en-US" sz="1200" kern="1200" dirty="0" smtClean="0">
                <a:solidFill>
                  <a:schemeClr val="tx1"/>
                </a:solidFill>
                <a:effectLst/>
                <a:latin typeface="+mn-lt"/>
                <a:ea typeface="+mn-ea"/>
                <a:cs typeface="+mn-cs"/>
              </a:rPr>
              <a:t> to tightly secure </a:t>
            </a:r>
            <a:r>
              <a:rPr lang="en-US" sz="1200" b="1" kern="1200" dirty="0" smtClean="0">
                <a:solidFill>
                  <a:schemeClr val="tx1"/>
                </a:solidFill>
                <a:effectLst/>
                <a:latin typeface="+mn-lt"/>
                <a:ea typeface="+mn-ea"/>
                <a:cs typeface="+mn-cs"/>
              </a:rPr>
              <a:t>their border</a:t>
            </a:r>
            <a:r>
              <a:rPr lang="en-US" sz="1200" kern="1200" dirty="0" smtClean="0">
                <a:solidFill>
                  <a:schemeClr val="tx1"/>
                </a:solidFill>
                <a:effectLst/>
                <a:latin typeface="+mn-lt"/>
                <a:ea typeface="+mn-ea"/>
                <a:cs typeface="+mn-cs"/>
              </a:rPr>
              <a:t> when our own border is so porous?  We advocate that 80,000 troops should be pulled from overseas and placed along our southern border with 80,000 troops</a:t>
            </a:r>
            <a:r>
              <a:rPr lang="en-US" sz="1200" kern="1200" baseline="0" dirty="0" smtClean="0">
                <a:solidFill>
                  <a:schemeClr val="tx1"/>
                </a:solidFill>
                <a:effectLst/>
                <a:latin typeface="+mn-lt"/>
                <a:ea typeface="+mn-ea"/>
                <a:cs typeface="+mn-cs"/>
              </a:rPr>
              <a:t> relocated from the interior of USA </a:t>
            </a:r>
            <a:r>
              <a:rPr lang="en-US" sz="1200" kern="1200" dirty="0" smtClean="0">
                <a:solidFill>
                  <a:schemeClr val="tx1"/>
                </a:solidFill>
                <a:effectLst/>
                <a:latin typeface="+mn-lt"/>
                <a:ea typeface="+mn-ea"/>
                <a:cs typeface="+mn-cs"/>
              </a:rPr>
              <a:t>until the border is secured and no more guns are smuggled</a:t>
            </a:r>
            <a:r>
              <a:rPr lang="en-US" sz="1200" kern="1200" baseline="0" dirty="0" smtClean="0">
                <a:solidFill>
                  <a:schemeClr val="tx1"/>
                </a:solidFill>
                <a:effectLst/>
                <a:latin typeface="+mn-lt"/>
                <a:ea typeface="+mn-ea"/>
                <a:cs typeface="+mn-cs"/>
              </a:rPr>
              <a:t> into Mexico</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troop levels in Korea did not change while 2 wars were raging nearby.  We say, the US military should create ships (the size of aircraft carriers) and planes that can rapidly transport troops from our southern border to anywhere in the world in a short amount of time.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17</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8</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Core Belief</a:t>
            </a:r>
            <a:r>
              <a:rPr lang="en-US" sz="1200" kern="1200" dirty="0" smtClean="0">
                <a:solidFill>
                  <a:schemeClr val="tx1"/>
                </a:solidFill>
                <a:effectLst/>
                <a:latin typeface="+mn-lt"/>
                <a:ea typeface="+mn-ea"/>
                <a:cs typeface="+mn-cs"/>
              </a:rPr>
              <a:t>:  America has the most asinine policy toward coal.  American politicians have discouraged the use of the cheapest energy source in this country to the point that coal is being shipped to China.  Does this make any sense?  Rather than burning coal in the most regulated and most filtered power plants in the world here in America, we ship the same coal thousands of miles to the least regulated and least filtered power plants in the world.  The carbon footprint produced by one ocean going coal barge </a:t>
            </a:r>
            <a:r>
              <a:rPr lang="en-US" sz="1200" b="1" kern="1200" dirty="0" smtClean="0">
                <a:solidFill>
                  <a:schemeClr val="tx1"/>
                </a:solidFill>
                <a:effectLst/>
                <a:latin typeface="+mn-lt"/>
                <a:ea typeface="+mn-ea"/>
                <a:cs typeface="+mn-cs"/>
              </a:rPr>
              <a:t>alone</a:t>
            </a:r>
            <a:r>
              <a:rPr lang="en-US" sz="1200" kern="1200" dirty="0" smtClean="0">
                <a:solidFill>
                  <a:schemeClr val="tx1"/>
                </a:solidFill>
                <a:effectLst/>
                <a:latin typeface="+mn-lt"/>
                <a:ea typeface="+mn-ea"/>
                <a:cs typeface="+mn-cs"/>
              </a:rPr>
              <a:t> may offset all of America’s solar energy investment for one year.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As a result of America’s energy policy, China can generate electricity cheaper than America and thereby out compete us on energy intensive products (such as steel, which is produced from coke); thus sending jobs to China; while producing much more pollution in the world than had the coal been burned in US coal fired plants. </a:t>
            </a:r>
          </a:p>
          <a:p>
            <a:r>
              <a:rPr lang="en-US" sz="1200" kern="1200" dirty="0" smtClean="0">
                <a:solidFill>
                  <a:schemeClr val="tx1"/>
                </a:solidFill>
                <a:effectLst/>
                <a:latin typeface="+mn-lt"/>
                <a:ea typeface="+mn-ea"/>
                <a:cs typeface="+mn-cs"/>
              </a:rPr>
              <a:t>While America imports more than 50% of the petroleum consumed in the US, we actually have a </a:t>
            </a:r>
            <a:r>
              <a:rPr lang="en-US" sz="1200" b="1" kern="1200" dirty="0" smtClean="0">
                <a:solidFill>
                  <a:schemeClr val="tx1"/>
                </a:solidFill>
                <a:effectLst/>
                <a:latin typeface="+mn-lt"/>
                <a:ea typeface="+mn-ea"/>
                <a:cs typeface="+mn-cs"/>
              </a:rPr>
              <a:t>surplus of coal and natural gas</a:t>
            </a:r>
            <a:r>
              <a:rPr lang="en-US" sz="1200" kern="1200" dirty="0" smtClean="0">
                <a:solidFill>
                  <a:schemeClr val="tx1"/>
                </a:solidFill>
                <a:effectLst/>
                <a:latin typeface="+mn-lt"/>
                <a:ea typeface="+mn-ea"/>
                <a:cs typeface="+mn-cs"/>
              </a:rPr>
              <a:t>.  Please realize that most of the petroleum is utilized for transportation, while coal, natural gas, nuclear, and renewable energy sources are utilized for space heating and electricity.  Very little wind &amp; solar renewable energy sources are used for transportation, but instead offsets the amount of coal and natural gas consumed in the US for space heating and electricity.  Renewable energy resources must compete against the world’s cheapest energy resources (coal and natural gas) to generate electricity.  By using natural gas and electricity in the transportation industry we hope to use more domestic energy resources and drive up the demand for electricity, which will cause the renewable energy resources to have a better Return On Investment leading to their greater use.</a:t>
            </a:r>
          </a:p>
        </p:txBody>
      </p:sp>
      <p:sp>
        <p:nvSpPr>
          <p:cNvPr id="4" name="Slide Number Placeholder 3"/>
          <p:cNvSpPr>
            <a:spLocks noGrp="1"/>
          </p:cNvSpPr>
          <p:nvPr>
            <p:ph type="sldNum" sz="quarter" idx="10"/>
          </p:nvPr>
        </p:nvSpPr>
        <p:spPr/>
        <p:txBody>
          <a:bodyPr/>
          <a:lstStyle/>
          <a:p>
            <a:fld id="{FA2346E6-4541-4789-A57B-A215EA6E15F8}" type="slidenum">
              <a:rPr lang="en-US" smtClean="0"/>
              <a:t>18</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9</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Core Belief</a:t>
            </a:r>
            <a:r>
              <a:rPr lang="en-US" sz="1200" kern="1200" dirty="0" smtClean="0">
                <a:solidFill>
                  <a:schemeClr val="tx1"/>
                </a:solidFill>
                <a:effectLst/>
                <a:latin typeface="+mn-lt"/>
                <a:ea typeface="+mn-ea"/>
                <a:cs typeface="+mn-cs"/>
              </a:rPr>
              <a:t>:  The USA Party believes that most Americans do not want jobs.  This administration spent nearly a $1trillion on what </a:t>
            </a:r>
            <a:r>
              <a:rPr lang="en-US" sz="1200" b="1" kern="1200" dirty="0" smtClean="0">
                <a:solidFill>
                  <a:schemeClr val="tx1"/>
                </a:solidFill>
                <a:effectLst/>
                <a:latin typeface="+mn-lt"/>
                <a:ea typeface="+mn-ea"/>
                <a:cs typeface="+mn-cs"/>
              </a:rPr>
              <a:t>it</a:t>
            </a:r>
            <a:r>
              <a:rPr lang="en-US" sz="1200" kern="1200" dirty="0" smtClean="0">
                <a:solidFill>
                  <a:schemeClr val="tx1"/>
                </a:solidFill>
                <a:effectLst/>
                <a:latin typeface="+mn-lt"/>
                <a:ea typeface="+mn-ea"/>
                <a:cs typeface="+mn-cs"/>
              </a:rPr>
              <a:t> called shovel ready jobs and </a:t>
            </a:r>
            <a:r>
              <a:rPr lang="en-US" sz="1200" b="1" kern="1200" dirty="0" smtClean="0">
                <a:solidFill>
                  <a:schemeClr val="tx1"/>
                </a:solidFill>
                <a:effectLst/>
                <a:latin typeface="+mn-lt"/>
                <a:ea typeface="+mn-ea"/>
                <a:cs typeface="+mn-cs"/>
              </a:rPr>
              <a:t>thinking</a:t>
            </a:r>
            <a:r>
              <a:rPr lang="en-US" sz="1200" kern="1200" dirty="0" smtClean="0">
                <a:solidFill>
                  <a:schemeClr val="tx1"/>
                </a:solidFill>
                <a:effectLst/>
                <a:latin typeface="+mn-lt"/>
                <a:ea typeface="+mn-ea"/>
                <a:cs typeface="+mn-cs"/>
              </a:rPr>
              <a:t> that is a good thing.  What happens 6 months after these “</a:t>
            </a:r>
            <a:r>
              <a:rPr lang="en-US" sz="1200" b="1" kern="1200" dirty="0" smtClean="0">
                <a:solidFill>
                  <a:schemeClr val="tx1"/>
                </a:solidFill>
                <a:effectLst/>
                <a:latin typeface="+mn-lt"/>
                <a:ea typeface="+mn-ea"/>
                <a:cs typeface="+mn-cs"/>
              </a:rPr>
              <a:t>jobs</a:t>
            </a:r>
            <a:r>
              <a:rPr lang="en-US" sz="1200" kern="1200" dirty="0" smtClean="0">
                <a:solidFill>
                  <a:schemeClr val="tx1"/>
                </a:solidFill>
                <a:effectLst/>
                <a:latin typeface="+mn-lt"/>
                <a:ea typeface="+mn-ea"/>
                <a:cs typeface="+mn-cs"/>
              </a:rPr>
              <a:t>” are created, we would have the same number unemployed because the building projects are completed.  These are not the jobs people want; Americans want careers, not jobs.  The USA Party believes the federal government should invest $1trillion in technologies and automation that would give companies located in America an advantage over companies located in countries with </a:t>
            </a:r>
            <a:r>
              <a:rPr lang="en-US" sz="1200" b="1" u="sng" kern="1200" dirty="0" smtClean="0">
                <a:solidFill>
                  <a:schemeClr val="tx1"/>
                </a:solidFill>
                <a:effectLst/>
                <a:latin typeface="+mn-lt"/>
                <a:ea typeface="+mn-ea"/>
                <a:cs typeface="+mn-cs"/>
              </a:rPr>
              <a:t>MUCH</a:t>
            </a:r>
            <a:r>
              <a:rPr lang="en-US" sz="1200" b="1" kern="1200" dirty="0" smtClean="0">
                <a:solidFill>
                  <a:schemeClr val="tx1"/>
                </a:solidFill>
                <a:effectLst/>
                <a:latin typeface="+mn-lt"/>
                <a:ea typeface="+mn-ea"/>
                <a:cs typeface="+mn-cs"/>
              </a:rPr>
              <a:t> cheaper labor</a:t>
            </a:r>
            <a:r>
              <a:rPr lang="en-US" sz="1200" kern="1200" dirty="0" smtClean="0">
                <a:solidFill>
                  <a:schemeClr val="tx1"/>
                </a:solidFill>
                <a:effectLst/>
                <a:latin typeface="+mn-lt"/>
                <a:ea typeface="+mn-ea"/>
                <a:cs typeface="+mn-cs"/>
              </a:rPr>
              <a:t>.  Thus creating lifetime careers here in America.</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19</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10</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Core Belief</a:t>
            </a:r>
            <a:r>
              <a:rPr lang="en-US" sz="1200" kern="1200" dirty="0" smtClean="0">
                <a:solidFill>
                  <a:schemeClr val="tx1"/>
                </a:solidFill>
                <a:effectLst/>
                <a:latin typeface="+mn-lt"/>
                <a:ea typeface="+mn-ea"/>
                <a:cs typeface="+mn-cs"/>
              </a:rPr>
              <a:t>: </a:t>
            </a:r>
          </a:p>
          <a:p>
            <a:r>
              <a:rPr lang="en-US" sz="1200" b="1" dirty="0" smtClean="0">
                <a:solidFill>
                  <a:srgbClr val="00B0F0"/>
                </a:solidFill>
              </a:rPr>
              <a:t>They say</a:t>
            </a:r>
            <a:r>
              <a:rPr lang="en-US" sz="1200" dirty="0" smtClean="0"/>
              <a:t>, “Our kids are failing due to bad teachers</a:t>
            </a:r>
            <a:r>
              <a:rPr lang="en-US" sz="1200" i="1" dirty="0" smtClean="0"/>
              <a:t>.”</a:t>
            </a:r>
            <a:r>
              <a:rPr lang="en-US" sz="1200" dirty="0" smtClean="0"/>
              <a:t/>
            </a:r>
            <a:br>
              <a:rPr lang="en-US" sz="1200" dirty="0" smtClean="0"/>
            </a:br>
            <a:r>
              <a:rPr lang="en-US" sz="1200" dirty="0" smtClean="0"/>
              <a:t>We say, “</a:t>
            </a:r>
            <a:r>
              <a:rPr lang="en-US" sz="1200" i="1" dirty="0" smtClean="0"/>
              <a:t>You’re evaluating both incorrectly</a:t>
            </a:r>
            <a:r>
              <a:rPr lang="en-US" sz="1200" dirty="0" smtClean="0"/>
              <a:t>.”</a:t>
            </a:r>
            <a:br>
              <a:rPr lang="en-US" sz="1200" dirty="0" smtClean="0"/>
            </a:br>
            <a:r>
              <a:rPr lang="en-US" sz="2200" dirty="0" smtClean="0"/>
              <a:t>If </a:t>
            </a:r>
            <a:r>
              <a:rPr lang="en-US" sz="2200" smtClean="0"/>
              <a:t>a</a:t>
            </a:r>
            <a:r>
              <a:rPr lang="en-US" sz="2200" baseline="0" smtClean="0"/>
              <a:t> student</a:t>
            </a:r>
            <a:r>
              <a:rPr lang="en-US" sz="2200" smtClean="0"/>
              <a:t> </a:t>
            </a:r>
            <a:r>
              <a:rPr lang="en-US" sz="2200" dirty="0" smtClean="0"/>
              <a:t>can’t read &amp; receives a failing grade, </a:t>
            </a:r>
            <a:r>
              <a:rPr lang="en-US" sz="1800" dirty="0" smtClean="0"/>
              <a:t>the parents will blame the teacher and say the teacher doesn’t “LIKE” the child; </a:t>
            </a:r>
          </a:p>
          <a:p>
            <a:pPr lvl="1"/>
            <a:r>
              <a:rPr lang="en-US" sz="1800" dirty="0" smtClean="0"/>
              <a:t>a combative relationship between the parents and teacher will result.</a:t>
            </a:r>
          </a:p>
          <a:p>
            <a:r>
              <a:rPr lang="en-US" sz="2200" dirty="0" smtClean="0"/>
              <a:t>Receiving an “A” in one school has no bearing a student’s performance in another school;</a:t>
            </a:r>
          </a:p>
          <a:p>
            <a:pPr lvl="1"/>
            <a:r>
              <a:rPr lang="en-US" sz="1800" dirty="0" smtClean="0"/>
              <a:t>Did the child understand the subject, or does the teacher just want to please the parents?</a:t>
            </a:r>
          </a:p>
          <a:p>
            <a:pPr lvl="1"/>
            <a:r>
              <a:rPr lang="en-US" sz="1800" dirty="0" smtClean="0"/>
              <a:t>How does an “A” from a Charter School relate to an “A” from a failing school?</a:t>
            </a:r>
          </a:p>
          <a:p>
            <a:r>
              <a:rPr lang="en-US" sz="2200" dirty="0" smtClean="0"/>
              <a:t>We say, </a:t>
            </a:r>
            <a:r>
              <a:rPr lang="en-US" sz="1800" dirty="0" smtClean="0"/>
              <a:t>“Replace the A, B, C, letter grading system with a numbering grading system”; </a:t>
            </a:r>
          </a:p>
          <a:p>
            <a:pPr lvl="1"/>
            <a:r>
              <a:rPr lang="en-US" sz="1800" dirty="0" smtClean="0"/>
              <a:t>A grade of 3.5 means the student reads as someone halfway through the 3</a:t>
            </a:r>
            <a:r>
              <a:rPr lang="en-US" sz="1800" baseline="30000" dirty="0" smtClean="0"/>
              <a:t>rd</a:t>
            </a:r>
            <a:r>
              <a:rPr lang="en-US" sz="1800" dirty="0" smtClean="0"/>
              <a:t> grade.</a:t>
            </a:r>
          </a:p>
          <a:p>
            <a:pPr lvl="1"/>
            <a:r>
              <a:rPr lang="en-US" sz="1800" dirty="0" smtClean="0"/>
              <a:t>ON AVERAGE the students will advance by </a:t>
            </a:r>
            <a:r>
              <a:rPr lang="en-US" sz="1800" b="1" dirty="0" smtClean="0">
                <a:solidFill>
                  <a:srgbClr val="0070C0"/>
                </a:solidFill>
              </a:rPr>
              <a:t>at least 1 number grade </a:t>
            </a:r>
            <a:r>
              <a:rPr lang="en-US" sz="1800" dirty="0" smtClean="0"/>
              <a:t>during a school year from a </a:t>
            </a:r>
            <a:r>
              <a:rPr lang="en-US" sz="1800" b="1" dirty="0" smtClean="0">
                <a:solidFill>
                  <a:srgbClr val="0070C0"/>
                </a:solidFill>
              </a:rPr>
              <a:t>good teacher</a:t>
            </a:r>
            <a:r>
              <a:rPr lang="en-US" sz="1800" dirty="0" smtClean="0"/>
              <a:t>.</a:t>
            </a:r>
          </a:p>
          <a:p>
            <a:pPr lvl="1"/>
            <a:r>
              <a:rPr lang="en-US" sz="1800" dirty="0" smtClean="0"/>
              <a:t>ON AVERAGE the students will advance </a:t>
            </a:r>
            <a:r>
              <a:rPr lang="en-US" sz="1800" b="1" dirty="0" smtClean="0">
                <a:solidFill>
                  <a:srgbClr val="FF0000"/>
                </a:solidFill>
              </a:rPr>
              <a:t>less than a 1 number grade </a:t>
            </a:r>
            <a:r>
              <a:rPr lang="en-US" sz="1800" dirty="0" smtClean="0"/>
              <a:t>during a school year from a </a:t>
            </a:r>
            <a:r>
              <a:rPr lang="en-US" sz="1800" b="1" dirty="0" smtClean="0">
                <a:solidFill>
                  <a:srgbClr val="FF0000"/>
                </a:solidFill>
              </a:rPr>
              <a:t>poor performing teacher</a:t>
            </a:r>
            <a:r>
              <a:rPr lang="en-US" sz="1800" dirty="0" smtClean="0"/>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20</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federal government should be </a:t>
            </a:r>
            <a:r>
              <a:rPr lang="en-US" sz="1200" b="1" kern="1200" dirty="0" smtClean="0">
                <a:solidFill>
                  <a:schemeClr val="tx1"/>
                </a:solidFill>
                <a:effectLst/>
                <a:latin typeface="+mn-lt"/>
                <a:ea typeface="+mn-ea"/>
                <a:cs typeface="+mn-cs"/>
              </a:rPr>
              <a:t>inspiring, guiding, and assisting</a:t>
            </a:r>
            <a:r>
              <a:rPr lang="en-US" sz="1200" kern="1200" dirty="0" smtClean="0">
                <a:solidFill>
                  <a:schemeClr val="tx1"/>
                </a:solidFill>
                <a:effectLst/>
                <a:latin typeface="+mn-lt"/>
                <a:ea typeface="+mn-ea"/>
                <a:cs typeface="+mn-cs"/>
              </a:rPr>
              <a:t> its citizens to do the nearly impossible; instead our government is inspiring its citizens to ask for more handouts.  </a:t>
            </a:r>
            <a:endParaRPr lang="en-US" baseline="0" dirty="0" smtClean="0"/>
          </a:p>
        </p:txBody>
      </p:sp>
      <p:sp>
        <p:nvSpPr>
          <p:cNvPr id="4" name="Slide Number Placeholder 3"/>
          <p:cNvSpPr>
            <a:spLocks noGrp="1"/>
          </p:cNvSpPr>
          <p:nvPr>
            <p:ph type="sldNum" sz="quarter" idx="10"/>
          </p:nvPr>
        </p:nvSpPr>
        <p:spPr/>
        <p:txBody>
          <a:bodyPr/>
          <a:lstStyle/>
          <a:p>
            <a:fld id="{FA2346E6-4541-4789-A57B-A215EA6E15F8}" type="slidenum">
              <a:rPr lang="en-US" smtClean="0"/>
              <a:t>3</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11</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Core Belief</a:t>
            </a:r>
            <a:r>
              <a:rPr lang="en-US" sz="1200" kern="1200" dirty="0" smtClean="0">
                <a:solidFill>
                  <a:schemeClr val="tx1"/>
                </a:solidFill>
                <a:effectLst/>
                <a:latin typeface="+mn-lt"/>
                <a:ea typeface="+mn-ea"/>
                <a:cs typeface="+mn-cs"/>
              </a:rPr>
              <a:t>:  Finally, and most importantly, America </a:t>
            </a:r>
            <a:r>
              <a:rPr lang="en-US" sz="1200" b="1" kern="1200" dirty="0" smtClean="0">
                <a:solidFill>
                  <a:schemeClr val="tx1"/>
                </a:solidFill>
                <a:effectLst/>
                <a:latin typeface="+mn-lt"/>
                <a:ea typeface="+mn-ea"/>
                <a:cs typeface="+mn-cs"/>
              </a:rPr>
              <a:t>MUST </a:t>
            </a:r>
            <a:r>
              <a:rPr lang="en-US" sz="1200" kern="1200" dirty="0" smtClean="0">
                <a:solidFill>
                  <a:schemeClr val="tx1"/>
                </a:solidFill>
                <a:effectLst/>
                <a:latin typeface="+mn-lt"/>
                <a:ea typeface="+mn-ea"/>
                <a:cs typeface="+mn-cs"/>
              </a:rPr>
              <a:t>send men to the moon and beyond.</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They Say</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why spend money on NASA or space exploration when there is so much need here</a:t>
            </a:r>
            <a:r>
              <a:rPr lang="en-US" sz="1200" kern="1200" dirty="0" smtClean="0">
                <a:solidFill>
                  <a:schemeClr val="tx1"/>
                </a:solidFill>
                <a:effectLst/>
                <a:latin typeface="+mn-lt"/>
                <a:ea typeface="+mn-ea"/>
                <a:cs typeface="+mn-cs"/>
              </a:rPr>
              <a:t>?”  We say, “</a:t>
            </a:r>
            <a:r>
              <a:rPr lang="en-US" sz="1200" i="1" kern="1200" dirty="0" smtClean="0">
                <a:solidFill>
                  <a:schemeClr val="tx1"/>
                </a:solidFill>
                <a:effectLst/>
                <a:latin typeface="+mn-lt"/>
                <a:ea typeface="+mn-ea"/>
                <a:cs typeface="+mn-cs"/>
              </a:rPr>
              <a:t>4.5 times more is spent on Food Stamps &amp; 59 times more is spent providing other goods &amp; services to the needy compared to the entire NASA agency budget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those of you who still need an answer, we say go ask anybody from other countries around the world, “</a:t>
            </a:r>
            <a:r>
              <a:rPr lang="en-US" sz="1200" i="1" kern="1200" dirty="0" smtClean="0">
                <a:solidFill>
                  <a:schemeClr val="tx1"/>
                </a:solidFill>
                <a:effectLst/>
                <a:latin typeface="+mn-lt"/>
                <a:ea typeface="+mn-ea"/>
                <a:cs typeface="+mn-cs"/>
              </a:rPr>
              <a:t>when was </a:t>
            </a:r>
            <a:r>
              <a:rPr lang="en-US" sz="1200" b="1" i="1" kern="1200" dirty="0" smtClean="0">
                <a:solidFill>
                  <a:schemeClr val="tx1"/>
                </a:solidFill>
                <a:effectLst/>
                <a:latin typeface="+mn-lt"/>
                <a:ea typeface="+mn-ea"/>
                <a:cs typeface="+mn-cs"/>
              </a:rPr>
              <a:t>America greatest</a:t>
            </a:r>
            <a:r>
              <a:rPr lang="en-US" sz="1200" i="1" kern="1200" dirty="0" smtClean="0">
                <a:solidFill>
                  <a:schemeClr val="tx1"/>
                </a:solidFill>
                <a:effectLst/>
                <a:latin typeface="+mn-lt"/>
                <a:ea typeface="+mn-ea"/>
                <a:cs typeface="+mn-cs"/>
              </a:rPr>
              <a:t>; when it landed on the moon in 1969 or when it spent </a:t>
            </a:r>
            <a:r>
              <a:rPr lang="en-US" sz="1200" b="1" i="1" kern="1200" dirty="0" smtClean="0">
                <a:solidFill>
                  <a:schemeClr val="tx1"/>
                </a:solidFill>
                <a:effectLst/>
                <a:latin typeface="+mn-lt"/>
                <a:ea typeface="+mn-ea"/>
                <a:cs typeface="+mn-cs"/>
              </a:rPr>
              <a:t>$1trillion</a:t>
            </a:r>
            <a:r>
              <a:rPr lang="en-US" sz="1200" i="1" kern="1200" dirty="0" smtClean="0">
                <a:solidFill>
                  <a:schemeClr val="tx1"/>
                </a:solidFill>
                <a:effectLst/>
                <a:latin typeface="+mn-lt"/>
                <a:ea typeface="+mn-ea"/>
                <a:cs typeface="+mn-cs"/>
              </a:rPr>
              <a:t> on its needy just in 2014</a:t>
            </a:r>
            <a:r>
              <a:rPr lang="en-US" sz="1200" kern="1200" dirty="0" smtClean="0">
                <a:solidFill>
                  <a:schemeClr val="tx1"/>
                </a:solidFill>
                <a:effectLst/>
                <a:latin typeface="+mn-lt"/>
                <a:ea typeface="+mn-ea"/>
                <a:cs typeface="+mn-cs"/>
              </a:rPr>
              <a:t>?”  The entire Apollo moon program cost $109B over 10 years in today’s money.  While the American moon program is a source of great pride to those still in the space program, it is absolutely </a:t>
            </a:r>
            <a:r>
              <a:rPr lang="en-US" sz="1200" b="1" kern="1200" dirty="0" smtClean="0">
                <a:solidFill>
                  <a:schemeClr val="tx1"/>
                </a:solidFill>
                <a:effectLst/>
                <a:latin typeface="+mn-lt"/>
                <a:ea typeface="+mn-ea"/>
                <a:cs typeface="+mn-cs"/>
              </a:rPr>
              <a:t>embarrassing</a:t>
            </a:r>
            <a:r>
              <a:rPr lang="en-US" sz="1200" kern="1200" dirty="0" smtClean="0">
                <a:solidFill>
                  <a:schemeClr val="tx1"/>
                </a:solidFill>
                <a:effectLst/>
                <a:latin typeface="+mn-lt"/>
                <a:ea typeface="+mn-ea"/>
                <a:cs typeface="+mn-cs"/>
              </a:rPr>
              <a:t> that our astronauts must obtain rides into orbit from our former moon program rival.  It seems incredulous that a space program that was championed by two democratic presidents in the ‘60’s has fallen to its lowest point by a democratic president 40 years later.</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A2346E6-4541-4789-A57B-A215EA6E15F8}" type="slidenum">
              <a:rPr lang="en-US" smtClean="0"/>
              <a:t>21</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11</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Core Belief continue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are not advocating another government-ran moon program because Congress, NASA, and its contractors have gotten very smart at delaying the program with cost over-runs until $billions are wasted.  Instead, the USA Party wishes to commercialize space by a method of </a:t>
            </a:r>
            <a:r>
              <a:rPr lang="en-US" sz="1200" b="1" kern="1200" dirty="0" smtClean="0">
                <a:solidFill>
                  <a:schemeClr val="tx1"/>
                </a:solidFill>
                <a:effectLst/>
                <a:latin typeface="+mn-lt"/>
                <a:ea typeface="+mn-ea"/>
                <a:cs typeface="+mn-cs"/>
              </a:rPr>
              <a:t>establishing guarantee aerospace markets</a:t>
            </a:r>
            <a:r>
              <a:rPr lang="en-US" sz="1200" kern="1200" dirty="0" smtClean="0">
                <a:solidFill>
                  <a:schemeClr val="tx1"/>
                </a:solidFill>
                <a:effectLst/>
                <a:latin typeface="+mn-lt"/>
                <a:ea typeface="+mn-ea"/>
                <a:cs typeface="+mn-cs"/>
              </a:rPr>
              <a:t> that we refer to as “</a:t>
            </a:r>
            <a:r>
              <a:rPr lang="en-US" sz="1200" b="1" kern="1200" dirty="0" smtClean="0">
                <a:solidFill>
                  <a:schemeClr val="tx1"/>
                </a:solidFill>
                <a:effectLst/>
                <a:latin typeface="+mn-lt"/>
                <a:ea typeface="+mn-ea"/>
                <a:cs typeface="+mn-cs"/>
              </a:rPr>
              <a:t>Space Billets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Space Billets will allow </a:t>
            </a:r>
            <a:r>
              <a:rPr lang="en-US" sz="1200" b="1" kern="1200" dirty="0" smtClean="0">
                <a:solidFill>
                  <a:schemeClr val="tx1"/>
                </a:solidFill>
                <a:effectLst/>
                <a:latin typeface="+mn-lt"/>
                <a:ea typeface="+mn-ea"/>
                <a:cs typeface="+mn-cs"/>
              </a:rPr>
              <a:t>ANY</a:t>
            </a:r>
            <a:r>
              <a:rPr lang="en-US" sz="1200" kern="1200" dirty="0" smtClean="0">
                <a:solidFill>
                  <a:schemeClr val="tx1"/>
                </a:solidFill>
                <a:effectLst/>
                <a:latin typeface="+mn-lt"/>
                <a:ea typeface="+mn-ea"/>
                <a:cs typeface="+mn-cs"/>
              </a:rPr>
              <a:t> commercial American company to deliver goods and astronauts not only to orbit, but to the moon and beyond.  </a:t>
            </a:r>
          </a:p>
          <a:p>
            <a:r>
              <a:rPr lang="en-US" sz="1200" kern="1200" dirty="0" smtClean="0">
                <a:solidFill>
                  <a:schemeClr val="tx1"/>
                </a:solidFill>
                <a:effectLst/>
                <a:latin typeface="+mn-lt"/>
                <a:ea typeface="+mn-ea"/>
                <a:cs typeface="+mn-cs"/>
              </a:rPr>
              <a:t>Space Billets doesn’t develop and spend nearly $3B per year just to maintain an expensive space station just for a few astronauts, instead it </a:t>
            </a:r>
            <a:r>
              <a:rPr lang="en-US" sz="1200" b="1" kern="1200" dirty="0" smtClean="0">
                <a:solidFill>
                  <a:schemeClr val="tx1"/>
                </a:solidFill>
                <a:effectLst/>
                <a:latin typeface="+mn-lt"/>
                <a:ea typeface="+mn-ea"/>
                <a:cs typeface="+mn-cs"/>
              </a:rPr>
              <a:t>guarantees</a:t>
            </a:r>
            <a:r>
              <a:rPr lang="en-US" sz="1200" kern="1200" dirty="0" smtClean="0">
                <a:solidFill>
                  <a:schemeClr val="tx1"/>
                </a:solidFill>
                <a:effectLst/>
                <a:latin typeface="+mn-lt"/>
                <a:ea typeface="+mn-ea"/>
                <a:cs typeface="+mn-cs"/>
              </a:rPr>
              <a:t> that at least 52 visitors will spend 10 weeks at a </a:t>
            </a:r>
            <a:r>
              <a:rPr lang="en-US" sz="1200" b="1" kern="1200" dirty="0" smtClean="0">
                <a:solidFill>
                  <a:schemeClr val="tx1"/>
                </a:solidFill>
                <a:effectLst/>
                <a:latin typeface="+mn-lt"/>
                <a:ea typeface="+mn-ea"/>
                <a:cs typeface="+mn-cs"/>
              </a:rPr>
              <a:t>commercial space hotel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per year</a:t>
            </a:r>
            <a:r>
              <a:rPr lang="en-US" sz="1200" kern="1200" dirty="0" smtClean="0">
                <a:solidFill>
                  <a:schemeClr val="tx1"/>
                </a:solidFill>
                <a:effectLst/>
                <a:latin typeface="+mn-lt"/>
                <a:ea typeface="+mn-ea"/>
                <a:cs typeface="+mn-cs"/>
              </a:rPr>
              <a:t> for the next 5 years if a commercial company can provide one to NASA’s specifications.  </a:t>
            </a:r>
          </a:p>
          <a:p>
            <a:r>
              <a:rPr lang="en-US" sz="1200" kern="1200" dirty="0" smtClean="0">
                <a:solidFill>
                  <a:schemeClr val="tx1"/>
                </a:solidFill>
                <a:effectLst/>
                <a:latin typeface="+mn-lt"/>
                <a:ea typeface="+mn-ea"/>
                <a:cs typeface="+mn-cs"/>
              </a:rPr>
              <a:t>Space Billets doesn’t develop a vehicle to land on the moon, but instead it guarantees a market to transport 20 visitors </a:t>
            </a:r>
            <a:r>
              <a:rPr lang="en-US" sz="1200" b="1" kern="1200" dirty="0" smtClean="0">
                <a:solidFill>
                  <a:schemeClr val="tx1"/>
                </a:solidFill>
                <a:effectLst/>
                <a:latin typeface="+mn-lt"/>
                <a:ea typeface="+mn-ea"/>
                <a:cs typeface="+mn-cs"/>
              </a:rPr>
              <a:t>to the moon</a:t>
            </a:r>
            <a:r>
              <a:rPr lang="en-US" sz="1200" kern="1200" dirty="0" smtClean="0">
                <a:solidFill>
                  <a:schemeClr val="tx1"/>
                </a:solidFill>
                <a:effectLst/>
                <a:latin typeface="+mn-lt"/>
                <a:ea typeface="+mn-ea"/>
                <a:cs typeface="+mn-cs"/>
              </a:rPr>
              <a:t> over 5 missions per year for 5 years if a commercial company wanted to provide those services.  </a:t>
            </a:r>
          </a:p>
          <a:p>
            <a:r>
              <a:rPr lang="en-US" sz="1200" kern="1200" dirty="0" smtClean="0">
                <a:solidFill>
                  <a:schemeClr val="tx1"/>
                </a:solidFill>
                <a:effectLst/>
                <a:latin typeface="+mn-lt"/>
                <a:ea typeface="+mn-ea"/>
                <a:cs typeface="+mn-cs"/>
              </a:rPr>
              <a:t>Space Billets doesn’t develop a rocket to put things into orbit, but instead it provides a guarantee market of 250 missions per year at a fixed low price that can be used by the government or purchased by private companies.  Instead of major aerospace contracts going to the same large aerospace companies, any American company in ANY congressional district can reserve a Space Billet.  Space Billets and the commercial aerospace markets they create, will enable us to do all of these things at nearly the same amount of funding currently going to NASA.</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22</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mtClean="0">
                <a:solidFill>
                  <a:schemeClr val="tx1"/>
                </a:solidFill>
                <a:effectLst/>
                <a:latin typeface="+mn-lt"/>
                <a:ea typeface="+mn-ea"/>
                <a:cs typeface="+mn-cs"/>
              </a:rPr>
              <a:t>Healthcare</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23</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a:t>
            </a:r>
            <a:r>
              <a:rPr lang="en-US" baseline="0" dirty="0" smtClean="0"/>
              <a:t> my book I try to provide solutions to sources of political bickering.  One of those sources of political bickering is the 10 commandments.</a:t>
            </a:r>
          </a:p>
          <a:p>
            <a:r>
              <a:rPr lang="en-US" baseline="0" dirty="0" smtClean="0"/>
              <a:t>The ACLU is an organization that prides itself on removing all traces of religion from our society and they have often targeted the 10 commandments in public buildings.  The ACLU has tricked the US government in promoting one religion (Atheism) over all other religions.</a:t>
            </a:r>
          </a:p>
          <a:p>
            <a:r>
              <a:rPr lang="en-US" baseline="0" dirty="0" smtClean="0"/>
              <a:t>I have provided 3 versions of the 10 commandments for your consideration. If one version is not offensive, then how could any version be offensive?</a:t>
            </a:r>
            <a:endParaRPr lang="en-US" dirty="0"/>
          </a:p>
        </p:txBody>
      </p:sp>
      <p:sp>
        <p:nvSpPr>
          <p:cNvPr id="4" name="Slide Number Placeholder 3"/>
          <p:cNvSpPr>
            <a:spLocks noGrp="1"/>
          </p:cNvSpPr>
          <p:nvPr>
            <p:ph type="sldNum" sz="quarter" idx="10"/>
          </p:nvPr>
        </p:nvSpPr>
        <p:spPr/>
        <p:txBody>
          <a:bodyPr/>
          <a:lstStyle/>
          <a:p>
            <a:fld id="{77B36960-C6E6-4FEF-A224-879D14FD43C7}" type="slidenum">
              <a:rPr lang="en-US" smtClean="0"/>
              <a:t>24</a:t>
            </a:fld>
            <a:endParaRPr lang="en-US"/>
          </a:p>
        </p:txBody>
      </p:sp>
    </p:spTree>
    <p:extLst>
      <p:ext uri="{BB962C8B-B14F-4D97-AF65-F5344CB8AC3E}">
        <p14:creationId xmlns:p14="http://schemas.microsoft.com/office/powerpoint/2010/main" val="696563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mtClean="0">
                <a:solidFill>
                  <a:schemeClr val="tx1"/>
                </a:solidFill>
                <a:effectLst/>
                <a:latin typeface="+mn-lt"/>
                <a:ea typeface="+mn-ea"/>
                <a:cs typeface="+mn-cs"/>
              </a:rPr>
              <a:t>WATER</a:t>
            </a:r>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25</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Conclusion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We are neither Democrats, Republicans, nor Libertarians; </a:t>
            </a:r>
            <a:r>
              <a:rPr lang="en-US" sz="1200" b="1" u="sng" kern="1200" dirty="0" smtClean="0">
                <a:solidFill>
                  <a:schemeClr val="tx1"/>
                </a:solidFill>
                <a:effectLst/>
                <a:latin typeface="+mn-lt"/>
                <a:ea typeface="+mn-ea"/>
                <a:cs typeface="+mn-cs"/>
              </a:rPr>
              <a:t>We are the </a:t>
            </a:r>
            <a:r>
              <a:rPr lang="en-US" sz="1200" b="1" u="sng" kern="1200" dirty="0" err="1" smtClean="0">
                <a:solidFill>
                  <a:schemeClr val="tx1"/>
                </a:solidFill>
                <a:effectLst/>
                <a:latin typeface="+mn-lt"/>
                <a:ea typeface="+mn-ea"/>
                <a:cs typeface="+mn-cs"/>
              </a:rPr>
              <a:t>The</a:t>
            </a:r>
            <a:r>
              <a:rPr lang="en-US" sz="1200" b="1" u="sng" kern="1200" dirty="0" smtClean="0">
                <a:solidFill>
                  <a:schemeClr val="tx1"/>
                </a:solidFill>
                <a:effectLst/>
                <a:latin typeface="+mn-lt"/>
                <a:ea typeface="+mn-ea"/>
                <a:cs typeface="+mn-cs"/>
              </a:rPr>
              <a:t> USA Party</a:t>
            </a:r>
            <a:r>
              <a:rPr lang="en-US" sz="1200" kern="1200" dirty="0" smtClean="0">
                <a:solidFill>
                  <a:schemeClr val="tx1"/>
                </a:solidFill>
                <a:effectLst/>
                <a:latin typeface="+mn-lt"/>
                <a:ea typeface="+mn-ea"/>
                <a:cs typeface="+mn-cs"/>
              </a:rPr>
              <a:t> and we believe as much power as possible should be removed from DC and returned to the states, returned to the people. </a:t>
            </a:r>
          </a:p>
          <a:p>
            <a:r>
              <a:rPr lang="en-US" sz="1200" kern="1200" dirty="0" smtClean="0">
                <a:solidFill>
                  <a:schemeClr val="tx1"/>
                </a:solidFill>
                <a:effectLst/>
                <a:latin typeface="+mn-lt"/>
                <a:ea typeface="+mn-ea"/>
                <a:cs typeface="+mn-cs"/>
              </a:rPr>
              <a:t>In the USA party, we believe the federal government should be </a:t>
            </a:r>
            <a:r>
              <a:rPr lang="en-US" sz="1200" b="1" kern="1200" dirty="0" smtClean="0">
                <a:solidFill>
                  <a:schemeClr val="tx1"/>
                </a:solidFill>
                <a:effectLst/>
                <a:latin typeface="+mn-lt"/>
                <a:ea typeface="+mn-ea"/>
                <a:cs typeface="+mn-cs"/>
              </a:rPr>
              <a:t>inspiring, guiding, and assisting</a:t>
            </a:r>
            <a:r>
              <a:rPr lang="en-US" sz="1200" kern="1200" dirty="0" smtClean="0">
                <a:solidFill>
                  <a:schemeClr val="tx1"/>
                </a:solidFill>
                <a:effectLst/>
                <a:latin typeface="+mn-lt"/>
                <a:ea typeface="+mn-ea"/>
                <a:cs typeface="+mn-cs"/>
              </a:rPr>
              <a:t> its citizens to do the </a:t>
            </a:r>
            <a:r>
              <a:rPr lang="en-US" sz="1200" b="1" u="sng" kern="1200" dirty="0" smtClean="0">
                <a:solidFill>
                  <a:schemeClr val="tx1"/>
                </a:solidFill>
                <a:effectLst/>
                <a:latin typeface="+mn-lt"/>
                <a:ea typeface="+mn-ea"/>
                <a:cs typeface="+mn-cs"/>
              </a:rPr>
              <a:t>nearly</a:t>
            </a:r>
            <a:r>
              <a:rPr lang="en-US" sz="1200" kern="1200" dirty="0" smtClean="0">
                <a:solidFill>
                  <a:schemeClr val="tx1"/>
                </a:solidFill>
                <a:effectLst/>
                <a:latin typeface="+mn-lt"/>
                <a:ea typeface="+mn-ea"/>
                <a:cs typeface="+mn-cs"/>
              </a:rPr>
              <a:t> impossible.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Unlike Libertarians, we believe the states can have as many laws and as much control over our lives as we the people agree to.  As you have seen in a previous slide, the American people have vastly different concepts on how much government should be involved in their lives.  So why should we continue to have an overreaching federal government performing local government functions?  No matter which party is in control, nearly half the populace will be dissatisfied, so why shouldn’t we return power to the states and let the people determine their fate.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have liked what you have heard and you are tired of all of the political non-sense, we hope you visit our website at THEUSAPARTY.com and join our new American Revolution and return power to the people.  </a:t>
            </a:r>
            <a:r>
              <a:rPr lang="en-US" sz="1200" kern="1200" smtClean="0">
                <a:solidFill>
                  <a:schemeClr val="tx1"/>
                </a:solidFill>
                <a:effectLst/>
                <a:latin typeface="+mn-lt"/>
                <a:ea typeface="+mn-ea"/>
                <a:cs typeface="+mn-cs"/>
              </a:rPr>
              <a:t>We don’t ask for money, we only ask that you share this website and presentation with your friends.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26</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the simple act of </a:t>
            </a:r>
            <a:r>
              <a:rPr lang="en-US" sz="1200" b="1" u="sng" kern="1200" dirty="0" smtClean="0">
                <a:solidFill>
                  <a:schemeClr val="tx1"/>
                </a:solidFill>
                <a:effectLst/>
                <a:latin typeface="+mn-lt"/>
                <a:ea typeface="+mn-ea"/>
                <a:cs typeface="+mn-cs"/>
              </a:rPr>
              <a:t>growing</a:t>
            </a:r>
            <a:r>
              <a:rPr lang="en-US" sz="1200" kern="1200" dirty="0" smtClean="0">
                <a:solidFill>
                  <a:schemeClr val="tx1"/>
                </a:solidFill>
                <a:effectLst/>
                <a:latin typeface="+mn-lt"/>
                <a:ea typeface="+mn-ea"/>
                <a:cs typeface="+mn-cs"/>
              </a:rPr>
              <a:t> the government by 3% less then plan is given the term “Sequester” and as a result visiting tours of the White House must be cut and passenger flights must be delayed; something must change.  Hasn’t it become all too evident that both sides of the political isle are incapable of cutting even the smallest program from the budget?</a:t>
            </a:r>
          </a:p>
          <a:p>
            <a:endParaRPr lang="en-US" baseline="0" dirty="0" smtClean="0"/>
          </a:p>
        </p:txBody>
      </p:sp>
      <p:sp>
        <p:nvSpPr>
          <p:cNvPr id="4" name="Slide Number Placeholder 3"/>
          <p:cNvSpPr>
            <a:spLocks noGrp="1"/>
          </p:cNvSpPr>
          <p:nvPr>
            <p:ph type="sldNum" sz="quarter" idx="10"/>
          </p:nvPr>
        </p:nvSpPr>
        <p:spPr/>
        <p:txBody>
          <a:bodyPr/>
          <a:lstStyle/>
          <a:p>
            <a:fld id="{FA2346E6-4541-4789-A57B-A215EA6E15F8}" type="slidenum">
              <a:rPr lang="en-US" smtClean="0"/>
              <a:t>4</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2346E6-4541-4789-A57B-A215EA6E15F8}" type="slidenum">
              <a:rPr lang="en-US" smtClean="0"/>
              <a:t>5</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America’s federal government is no longer a government “</a:t>
            </a:r>
            <a:r>
              <a:rPr lang="en-US" sz="1200" b="1" kern="1200" dirty="0" smtClean="0">
                <a:solidFill>
                  <a:schemeClr val="tx1"/>
                </a:solidFill>
                <a:effectLst/>
                <a:latin typeface="+mn-lt"/>
                <a:ea typeface="+mn-ea"/>
                <a:cs typeface="+mn-cs"/>
              </a:rPr>
              <a:t>of the people</a:t>
            </a:r>
            <a:r>
              <a:rPr lang="en-US" sz="1200" kern="1200" dirty="0" smtClean="0">
                <a:solidFill>
                  <a:schemeClr val="tx1"/>
                </a:solidFill>
                <a:effectLst/>
                <a:latin typeface="+mn-lt"/>
                <a:ea typeface="+mn-ea"/>
                <a:cs typeface="+mn-cs"/>
              </a:rPr>
              <a:t>”, but rather than a government </a:t>
            </a:r>
            <a:r>
              <a:rPr lang="en-US" sz="1200" b="1" kern="1200" dirty="0" smtClean="0">
                <a:solidFill>
                  <a:schemeClr val="tx1"/>
                </a:solidFill>
                <a:effectLst/>
                <a:latin typeface="+mn-lt"/>
                <a:ea typeface="+mn-ea"/>
                <a:cs typeface="+mn-cs"/>
              </a:rPr>
              <a:t>FOR</a:t>
            </a:r>
            <a:r>
              <a:rPr lang="en-US" sz="1200" kern="1200" dirty="0" smtClean="0">
                <a:solidFill>
                  <a:schemeClr val="tx1"/>
                </a:solidFill>
                <a:effectLst/>
                <a:latin typeface="+mn-lt"/>
                <a:ea typeface="+mn-ea"/>
                <a:cs typeface="+mn-cs"/>
              </a:rPr>
              <a:t> special interest groups.  5 of the 10 wealthiest counties in America surround DC and are a direct result of lobbyist for special interests and government giveaways.  </a:t>
            </a:r>
          </a:p>
        </p:txBody>
      </p:sp>
      <p:sp>
        <p:nvSpPr>
          <p:cNvPr id="4" name="Slide Number Placeholder 3"/>
          <p:cNvSpPr>
            <a:spLocks noGrp="1"/>
          </p:cNvSpPr>
          <p:nvPr>
            <p:ph type="sldNum" sz="quarter" idx="10"/>
          </p:nvPr>
        </p:nvSpPr>
        <p:spPr/>
        <p:txBody>
          <a:bodyPr/>
          <a:lstStyle/>
          <a:p>
            <a:fld id="{FA2346E6-4541-4789-A57B-A215EA6E15F8}" type="slidenum">
              <a:rPr lang="en-US" smtClean="0"/>
              <a:t>6</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American politics has been reduced to “we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them” with an infusion of political hot buttons just to get your vote.  How often have you heard: </a:t>
            </a:r>
          </a:p>
          <a:p>
            <a:pPr lvl="0"/>
            <a:r>
              <a:rPr lang="en-US" sz="1200" kern="1200" dirty="0" smtClean="0">
                <a:solidFill>
                  <a:schemeClr val="tx1"/>
                </a:solidFill>
                <a:effectLst/>
                <a:latin typeface="+mn-lt"/>
                <a:ea typeface="+mn-ea"/>
                <a:cs typeface="+mn-cs"/>
              </a:rPr>
              <a:t>Liberal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Conservative,</a:t>
            </a:r>
          </a:p>
          <a:p>
            <a:pPr lvl="0"/>
            <a:r>
              <a:rPr lang="en-US" sz="1200" kern="1200" dirty="0" smtClean="0">
                <a:solidFill>
                  <a:schemeClr val="tx1"/>
                </a:solidFill>
                <a:effectLst/>
                <a:latin typeface="+mn-lt"/>
                <a:ea typeface="+mn-ea"/>
                <a:cs typeface="+mn-cs"/>
              </a:rPr>
              <a:t>Tax breaks for the rich,</a:t>
            </a:r>
          </a:p>
          <a:p>
            <a:pPr lvl="0"/>
            <a:r>
              <a:rPr lang="en-US" sz="1200" kern="1200" dirty="0" smtClean="0">
                <a:solidFill>
                  <a:schemeClr val="tx1"/>
                </a:solidFill>
                <a:effectLst/>
                <a:latin typeface="+mn-lt"/>
                <a:ea typeface="+mn-ea"/>
                <a:cs typeface="+mn-cs"/>
              </a:rPr>
              <a:t>Pro-Life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Pro-Choice,</a:t>
            </a:r>
          </a:p>
          <a:p>
            <a:pPr lvl="0"/>
            <a:r>
              <a:rPr lang="en-US" sz="1200" kern="1200" dirty="0" smtClean="0">
                <a:solidFill>
                  <a:schemeClr val="tx1"/>
                </a:solidFill>
                <a:effectLst/>
                <a:latin typeface="+mn-lt"/>
                <a:ea typeface="+mn-ea"/>
                <a:cs typeface="+mn-cs"/>
              </a:rPr>
              <a:t>Diversity, Racist, or civil rights advocates,</a:t>
            </a:r>
          </a:p>
          <a:p>
            <a:pPr lvl="0"/>
            <a:r>
              <a:rPr lang="en-US" sz="1200" kern="1200" dirty="0" smtClean="0">
                <a:solidFill>
                  <a:schemeClr val="tx1"/>
                </a:solidFill>
                <a:effectLst/>
                <a:latin typeface="+mn-lt"/>
                <a:ea typeface="+mn-ea"/>
                <a:cs typeface="+mn-cs"/>
              </a:rPr>
              <a:t>Green Energy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Big Oil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Dirty Coal, or</a:t>
            </a:r>
          </a:p>
          <a:p>
            <a:pPr lvl="0"/>
            <a:r>
              <a:rPr lang="en-US" sz="1200" kern="1200" dirty="0" smtClean="0">
                <a:solidFill>
                  <a:schemeClr val="tx1"/>
                </a:solidFill>
                <a:effectLst/>
                <a:latin typeface="+mn-lt"/>
                <a:ea typeface="+mn-ea"/>
                <a:cs typeface="+mn-cs"/>
              </a:rPr>
              <a:t>Corporate Welfare?</a:t>
            </a:r>
          </a:p>
          <a:p>
            <a:r>
              <a:rPr lang="en-US" sz="1200" kern="1200" dirty="0" smtClean="0">
                <a:solidFill>
                  <a:schemeClr val="tx1"/>
                </a:solidFill>
                <a:effectLst/>
                <a:latin typeface="+mn-lt"/>
                <a:ea typeface="+mn-ea"/>
                <a:cs typeface="+mn-cs"/>
              </a:rPr>
              <a:t>After years of voting for one party or another, </a:t>
            </a:r>
            <a:r>
              <a:rPr lang="en-US" sz="1200" u="sng" kern="1200" dirty="0" smtClean="0">
                <a:solidFill>
                  <a:schemeClr val="tx1"/>
                </a:solidFill>
                <a:effectLst/>
                <a:latin typeface="+mn-lt"/>
                <a:ea typeface="+mn-ea"/>
                <a:cs typeface="+mn-cs"/>
              </a:rPr>
              <a:t>has anything changed</a:t>
            </a:r>
            <a:r>
              <a:rPr lang="en-US" sz="1200" kern="1200" dirty="0" smtClean="0">
                <a:solidFill>
                  <a:schemeClr val="tx1"/>
                </a:solidFill>
                <a:effectLst/>
                <a:latin typeface="+mn-lt"/>
                <a:ea typeface="+mn-ea"/>
                <a:cs typeface="+mn-cs"/>
              </a:rPr>
              <a:t>, or do the same people remain in power and the same political hot-buttons will be there for the next election cycle?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7</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Politicians don’t represent the majority, only groups that are organized have the politician’s attention.  Any source of meaningless conflict enables bad politicians to stay in office; by transferring government functions to states we hope to remove that conflict.  Thomas Jefferson is credited with the quote, “every generation needs a revolution”.  We hope you join our Silent American</a:t>
            </a:r>
            <a:r>
              <a:rPr lang="en-US" sz="1200" kern="1200" baseline="0" dirty="0" smtClean="0">
                <a:solidFill>
                  <a:schemeClr val="tx1"/>
                </a:solidFill>
                <a:effectLst/>
                <a:latin typeface="+mn-lt"/>
                <a:ea typeface="+mn-ea"/>
                <a:cs typeface="+mn-cs"/>
              </a:rPr>
              <a:t> Revolution and take back an over reaching federal government.  </a:t>
            </a:r>
          </a:p>
          <a:p>
            <a:r>
              <a:rPr lang="en-US" sz="1200" kern="1200" dirty="0" smtClean="0">
                <a:solidFill>
                  <a:schemeClr val="tx1"/>
                </a:solidFill>
                <a:effectLst/>
                <a:latin typeface="+mn-lt"/>
                <a:ea typeface="+mn-ea"/>
                <a:cs typeface="+mn-cs"/>
              </a:rPr>
              <a:t>If you can’t stand the thought of:</a:t>
            </a:r>
          </a:p>
          <a:p>
            <a:pPr lvl="0"/>
            <a:r>
              <a:rPr lang="en-US" sz="1200" kern="1200" dirty="0" smtClean="0">
                <a:solidFill>
                  <a:schemeClr val="tx1"/>
                </a:solidFill>
                <a:effectLst/>
                <a:latin typeface="+mn-lt"/>
                <a:ea typeface="+mn-ea"/>
                <a:cs typeface="+mn-cs"/>
              </a:rPr>
              <a:t>Nancy Pelosi</a:t>
            </a:r>
          </a:p>
          <a:p>
            <a:pPr lvl="0"/>
            <a:r>
              <a:rPr lang="en-US" sz="1200" kern="1200" dirty="0" smtClean="0">
                <a:solidFill>
                  <a:schemeClr val="tx1"/>
                </a:solidFill>
                <a:effectLst/>
                <a:latin typeface="+mn-lt"/>
                <a:ea typeface="+mn-ea"/>
                <a:cs typeface="+mn-cs"/>
              </a:rPr>
              <a:t>Mitch McConnell</a:t>
            </a:r>
          </a:p>
          <a:p>
            <a:pPr lvl="0"/>
            <a:r>
              <a:rPr lang="en-US" sz="1200" kern="1200" dirty="0" smtClean="0">
                <a:solidFill>
                  <a:schemeClr val="tx1"/>
                </a:solidFill>
                <a:effectLst/>
                <a:latin typeface="+mn-lt"/>
                <a:ea typeface="+mn-ea"/>
                <a:cs typeface="+mn-cs"/>
              </a:rPr>
              <a:t>Harry Reid, or </a:t>
            </a:r>
          </a:p>
          <a:p>
            <a:pPr lvl="0"/>
            <a:r>
              <a:rPr lang="en-US" sz="1200" kern="1200" dirty="0" smtClean="0">
                <a:solidFill>
                  <a:schemeClr val="tx1"/>
                </a:solidFill>
                <a:effectLst/>
                <a:latin typeface="+mn-lt"/>
                <a:ea typeface="+mn-ea"/>
                <a:cs typeface="+mn-cs"/>
              </a:rPr>
              <a:t>John Boehner</a:t>
            </a:r>
          </a:p>
          <a:p>
            <a:pPr lvl="0"/>
            <a:r>
              <a:rPr lang="en-US" sz="1200" kern="1200" dirty="0" smtClean="0">
                <a:solidFill>
                  <a:schemeClr val="tx1"/>
                </a:solidFill>
                <a:effectLst/>
                <a:latin typeface="+mn-lt"/>
                <a:ea typeface="+mn-ea"/>
                <a:cs typeface="+mn-cs"/>
              </a:rPr>
              <a:t>Join our Silent American Revolution and return power to the people.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8</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live in a giant social-economic experiment that swings to the left or to the right depending upon which party is in control.  From the 2008 Presidential election results, it is obvious that the people of America’s heartland have a different opinion of how the country should be governed than the big cities and the Northeast.  Unfortunately, you can’t easily leave that experiment if it is going in the wrong direction.  No matter what the politicians promise, NOBODY knows how their actions affect the nation’s vitality and employment.  There is no way of telling if the $1Trillion Obama stimulus plan or other actions by this administration reduced or lengthen the current recession.  </a:t>
            </a:r>
          </a:p>
          <a:p>
            <a:r>
              <a:rPr lang="en-US" sz="1200" kern="1200" dirty="0" smtClean="0">
                <a:solidFill>
                  <a:schemeClr val="tx1"/>
                </a:solidFill>
                <a:effectLst/>
                <a:latin typeface="+mn-lt"/>
                <a:ea typeface="+mn-ea"/>
                <a:cs typeface="+mn-cs"/>
              </a:rPr>
              <a:t>At the USA Party, we wish to remove most of the power of the giant experiment and create 51 smaller social-economic experiments that will allow everybody a chance to see which one they like best and move there.  Join our Silent American Revolution and return power to the people.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9</a:t>
            </a:fld>
            <a:endParaRPr lang="en-US"/>
          </a:p>
        </p:txBody>
      </p:sp>
    </p:spTree>
    <p:extLst>
      <p:ext uri="{BB962C8B-B14F-4D97-AF65-F5344CB8AC3E}">
        <p14:creationId xmlns:p14="http://schemas.microsoft.com/office/powerpoint/2010/main" val="409615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HOW TO GIVE POWER BACK TO THE PEOPLE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USA Party proclaims that state representatives are easier to contact than US representatives and senators.  We challenge you to schedule a time to meet with your US congressman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a state representative.  What you will find out is the state representative will personally answer their phone and agree to meet with you in a short period of time while the congressman’s secretary will say the best way of meeting the congressman is to go to his DC office.  When you get to DC you will find the lobbyists are paying people $36/hour to stand in line for them and your chances of meeting YOUR representative is very low.  </a:t>
            </a:r>
          </a:p>
          <a:p>
            <a:r>
              <a:rPr lang="en-US" sz="1200" kern="1200" dirty="0" smtClean="0">
                <a:solidFill>
                  <a:schemeClr val="tx1"/>
                </a:solidFill>
                <a:effectLst/>
                <a:latin typeface="+mn-lt"/>
                <a:ea typeface="+mn-ea"/>
                <a:cs typeface="+mn-cs"/>
              </a:rPr>
              <a:t>Even under the best of circumstances, you have less of a voice in DC than in your state government.  Using the state of Kentucky as an example with the 3 maps shown here; there are 6 US districts, 37 state senate districts, and 100 state house districts.  While in both state and US governments, you only have 1 vote (or one representative), the people you know and who think the same way you do typically live nearby in the same state.  Your friends may have different state representative’s districts but you may have the same US representative.  Therefore, you and your friends can influence several state representatives, but can only influence 1 US representative.  As a result, (you, the people) have more influence in state governments, but little influence in US governments; whereas, lobbyists and special interest groups can contact as many members of congress as they desire.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10</a:t>
            </a:fld>
            <a:endParaRPr lang="en-US"/>
          </a:p>
        </p:txBody>
      </p:sp>
    </p:spTree>
    <p:extLst>
      <p:ext uri="{BB962C8B-B14F-4D97-AF65-F5344CB8AC3E}">
        <p14:creationId xmlns:p14="http://schemas.microsoft.com/office/powerpoint/2010/main" val="409615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D50387-7C3F-4F74-8318-1DAC605B02AC}" type="datetime1">
              <a:rPr lang="en-US" smtClean="0"/>
              <a:t>11/10/2014</a:t>
            </a:fld>
            <a:endParaRPr lang="en-US"/>
          </a:p>
        </p:txBody>
      </p:sp>
      <p:sp>
        <p:nvSpPr>
          <p:cNvPr id="5" name="Footer Placeholder 4"/>
          <p:cNvSpPr>
            <a:spLocks noGrp="1"/>
          </p:cNvSpPr>
          <p:nvPr>
            <p:ph type="ftr" sz="quarter" idx="11"/>
          </p:nvPr>
        </p:nvSpPr>
        <p:spPr/>
        <p:txBody>
          <a:bodyPr/>
          <a:lstStyle/>
          <a:p>
            <a:r>
              <a:rPr lang="en-US" smtClean="0"/>
              <a:t>theusaparty.com</a:t>
            </a:r>
            <a:endParaRPr lang="en-US"/>
          </a:p>
        </p:txBody>
      </p:sp>
      <p:sp>
        <p:nvSpPr>
          <p:cNvPr id="6" name="Slide Number Placeholder 5"/>
          <p:cNvSpPr>
            <a:spLocks noGrp="1"/>
          </p:cNvSpPr>
          <p:nvPr>
            <p:ph type="sldNum" sz="quarter" idx="12"/>
          </p:nvPr>
        </p:nvSpPr>
        <p:spPr/>
        <p:txBody>
          <a:bodyPr/>
          <a:lstStyle/>
          <a:p>
            <a:fld id="{B43B653A-4DEC-451B-8821-CEE641A79B39}" type="slidenum">
              <a:rPr lang="en-US" smtClean="0"/>
              <a:t>‹#›</a:t>
            </a:fld>
            <a:endParaRPr lang="en-US"/>
          </a:p>
        </p:txBody>
      </p:sp>
    </p:spTree>
    <p:extLst>
      <p:ext uri="{BB962C8B-B14F-4D97-AF65-F5344CB8AC3E}">
        <p14:creationId xmlns:p14="http://schemas.microsoft.com/office/powerpoint/2010/main" val="356470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55E89-56EA-4D8D-B56C-0034106D067C}" type="datetime1">
              <a:rPr lang="en-US" smtClean="0"/>
              <a:t>11/10/2014</a:t>
            </a:fld>
            <a:endParaRPr lang="en-US"/>
          </a:p>
        </p:txBody>
      </p:sp>
      <p:sp>
        <p:nvSpPr>
          <p:cNvPr id="5" name="Footer Placeholder 4"/>
          <p:cNvSpPr>
            <a:spLocks noGrp="1"/>
          </p:cNvSpPr>
          <p:nvPr>
            <p:ph type="ftr" sz="quarter" idx="11"/>
          </p:nvPr>
        </p:nvSpPr>
        <p:spPr/>
        <p:txBody>
          <a:bodyPr/>
          <a:lstStyle/>
          <a:p>
            <a:r>
              <a:rPr lang="en-US" smtClean="0"/>
              <a:t>theusaparty.com</a:t>
            </a:r>
            <a:endParaRPr lang="en-US"/>
          </a:p>
        </p:txBody>
      </p:sp>
      <p:sp>
        <p:nvSpPr>
          <p:cNvPr id="6" name="Slide Number Placeholder 5"/>
          <p:cNvSpPr>
            <a:spLocks noGrp="1"/>
          </p:cNvSpPr>
          <p:nvPr>
            <p:ph type="sldNum" sz="quarter" idx="12"/>
          </p:nvPr>
        </p:nvSpPr>
        <p:spPr/>
        <p:txBody>
          <a:bodyPr/>
          <a:lstStyle/>
          <a:p>
            <a:fld id="{B43B653A-4DEC-451B-8821-CEE641A79B39}" type="slidenum">
              <a:rPr lang="en-US" smtClean="0"/>
              <a:t>‹#›</a:t>
            </a:fld>
            <a:endParaRPr lang="en-US"/>
          </a:p>
        </p:txBody>
      </p:sp>
    </p:spTree>
    <p:extLst>
      <p:ext uri="{BB962C8B-B14F-4D97-AF65-F5344CB8AC3E}">
        <p14:creationId xmlns:p14="http://schemas.microsoft.com/office/powerpoint/2010/main" val="315597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A54FE-EA77-42F0-AD06-8D7B2C49A88D}" type="datetime1">
              <a:rPr lang="en-US" smtClean="0"/>
              <a:t>11/10/2014</a:t>
            </a:fld>
            <a:endParaRPr lang="en-US"/>
          </a:p>
        </p:txBody>
      </p:sp>
      <p:sp>
        <p:nvSpPr>
          <p:cNvPr id="5" name="Footer Placeholder 4"/>
          <p:cNvSpPr>
            <a:spLocks noGrp="1"/>
          </p:cNvSpPr>
          <p:nvPr>
            <p:ph type="ftr" sz="quarter" idx="11"/>
          </p:nvPr>
        </p:nvSpPr>
        <p:spPr/>
        <p:txBody>
          <a:bodyPr/>
          <a:lstStyle/>
          <a:p>
            <a:r>
              <a:rPr lang="en-US" smtClean="0"/>
              <a:t>theusaparty.com</a:t>
            </a:r>
            <a:endParaRPr lang="en-US"/>
          </a:p>
        </p:txBody>
      </p:sp>
      <p:sp>
        <p:nvSpPr>
          <p:cNvPr id="6" name="Slide Number Placeholder 5"/>
          <p:cNvSpPr>
            <a:spLocks noGrp="1"/>
          </p:cNvSpPr>
          <p:nvPr>
            <p:ph type="sldNum" sz="quarter" idx="12"/>
          </p:nvPr>
        </p:nvSpPr>
        <p:spPr/>
        <p:txBody>
          <a:bodyPr/>
          <a:lstStyle/>
          <a:p>
            <a:fld id="{B43B653A-4DEC-451B-8821-CEE641A79B39}" type="slidenum">
              <a:rPr lang="en-US" smtClean="0"/>
              <a:t>‹#›</a:t>
            </a:fld>
            <a:endParaRPr lang="en-US"/>
          </a:p>
        </p:txBody>
      </p:sp>
    </p:spTree>
    <p:extLst>
      <p:ext uri="{BB962C8B-B14F-4D97-AF65-F5344CB8AC3E}">
        <p14:creationId xmlns:p14="http://schemas.microsoft.com/office/powerpoint/2010/main" val="284084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178F8-896B-43D5-B52E-2383F410CA4E}" type="datetime1">
              <a:rPr lang="en-US" smtClean="0"/>
              <a:t>11/10/2014</a:t>
            </a:fld>
            <a:endParaRPr lang="en-US"/>
          </a:p>
        </p:txBody>
      </p:sp>
      <p:sp>
        <p:nvSpPr>
          <p:cNvPr id="5" name="Footer Placeholder 4"/>
          <p:cNvSpPr>
            <a:spLocks noGrp="1"/>
          </p:cNvSpPr>
          <p:nvPr>
            <p:ph type="ftr" sz="quarter" idx="11"/>
          </p:nvPr>
        </p:nvSpPr>
        <p:spPr/>
        <p:txBody>
          <a:bodyPr/>
          <a:lstStyle/>
          <a:p>
            <a:r>
              <a:rPr lang="en-US" smtClean="0"/>
              <a:t>theusaparty.com</a:t>
            </a:r>
            <a:endParaRPr lang="en-US"/>
          </a:p>
        </p:txBody>
      </p:sp>
      <p:sp>
        <p:nvSpPr>
          <p:cNvPr id="6" name="Slide Number Placeholder 5"/>
          <p:cNvSpPr>
            <a:spLocks noGrp="1"/>
          </p:cNvSpPr>
          <p:nvPr>
            <p:ph type="sldNum" sz="quarter" idx="12"/>
          </p:nvPr>
        </p:nvSpPr>
        <p:spPr/>
        <p:txBody>
          <a:bodyPr/>
          <a:lstStyle/>
          <a:p>
            <a:fld id="{B43B653A-4DEC-451B-8821-CEE641A79B39}" type="slidenum">
              <a:rPr lang="en-US" smtClean="0"/>
              <a:t>‹#›</a:t>
            </a:fld>
            <a:endParaRPr lang="en-US"/>
          </a:p>
        </p:txBody>
      </p:sp>
    </p:spTree>
    <p:extLst>
      <p:ext uri="{BB962C8B-B14F-4D97-AF65-F5344CB8AC3E}">
        <p14:creationId xmlns:p14="http://schemas.microsoft.com/office/powerpoint/2010/main" val="26331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F46F09-18D0-4C52-AFD7-750C81B4E0E3}" type="datetime1">
              <a:rPr lang="en-US" smtClean="0"/>
              <a:t>11/10/2014</a:t>
            </a:fld>
            <a:endParaRPr lang="en-US"/>
          </a:p>
        </p:txBody>
      </p:sp>
      <p:sp>
        <p:nvSpPr>
          <p:cNvPr id="5" name="Footer Placeholder 4"/>
          <p:cNvSpPr>
            <a:spLocks noGrp="1"/>
          </p:cNvSpPr>
          <p:nvPr>
            <p:ph type="ftr" sz="quarter" idx="11"/>
          </p:nvPr>
        </p:nvSpPr>
        <p:spPr/>
        <p:txBody>
          <a:bodyPr/>
          <a:lstStyle/>
          <a:p>
            <a:r>
              <a:rPr lang="en-US" smtClean="0"/>
              <a:t>theusaparty.com</a:t>
            </a:r>
            <a:endParaRPr lang="en-US"/>
          </a:p>
        </p:txBody>
      </p:sp>
      <p:sp>
        <p:nvSpPr>
          <p:cNvPr id="6" name="Slide Number Placeholder 5"/>
          <p:cNvSpPr>
            <a:spLocks noGrp="1"/>
          </p:cNvSpPr>
          <p:nvPr>
            <p:ph type="sldNum" sz="quarter" idx="12"/>
          </p:nvPr>
        </p:nvSpPr>
        <p:spPr/>
        <p:txBody>
          <a:bodyPr/>
          <a:lstStyle/>
          <a:p>
            <a:fld id="{B43B653A-4DEC-451B-8821-CEE641A79B39}" type="slidenum">
              <a:rPr lang="en-US" smtClean="0"/>
              <a:t>‹#›</a:t>
            </a:fld>
            <a:endParaRPr lang="en-US"/>
          </a:p>
        </p:txBody>
      </p:sp>
    </p:spTree>
    <p:extLst>
      <p:ext uri="{BB962C8B-B14F-4D97-AF65-F5344CB8AC3E}">
        <p14:creationId xmlns:p14="http://schemas.microsoft.com/office/powerpoint/2010/main" val="130747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0C5C74-4BF3-4F5F-B2E5-A709C0137A7B}" type="datetime1">
              <a:rPr lang="en-US" smtClean="0"/>
              <a:t>11/10/2014</a:t>
            </a:fld>
            <a:endParaRPr lang="en-US"/>
          </a:p>
        </p:txBody>
      </p:sp>
      <p:sp>
        <p:nvSpPr>
          <p:cNvPr id="6" name="Footer Placeholder 5"/>
          <p:cNvSpPr>
            <a:spLocks noGrp="1"/>
          </p:cNvSpPr>
          <p:nvPr>
            <p:ph type="ftr" sz="quarter" idx="11"/>
          </p:nvPr>
        </p:nvSpPr>
        <p:spPr/>
        <p:txBody>
          <a:bodyPr/>
          <a:lstStyle/>
          <a:p>
            <a:r>
              <a:rPr lang="en-US" smtClean="0"/>
              <a:t>theusaparty.com</a:t>
            </a:r>
            <a:endParaRPr lang="en-US"/>
          </a:p>
        </p:txBody>
      </p:sp>
      <p:sp>
        <p:nvSpPr>
          <p:cNvPr id="7" name="Slide Number Placeholder 6"/>
          <p:cNvSpPr>
            <a:spLocks noGrp="1"/>
          </p:cNvSpPr>
          <p:nvPr>
            <p:ph type="sldNum" sz="quarter" idx="12"/>
          </p:nvPr>
        </p:nvSpPr>
        <p:spPr/>
        <p:txBody>
          <a:bodyPr/>
          <a:lstStyle/>
          <a:p>
            <a:fld id="{B43B653A-4DEC-451B-8821-CEE641A79B39}" type="slidenum">
              <a:rPr lang="en-US" smtClean="0"/>
              <a:t>‹#›</a:t>
            </a:fld>
            <a:endParaRPr lang="en-US"/>
          </a:p>
        </p:txBody>
      </p:sp>
    </p:spTree>
    <p:extLst>
      <p:ext uri="{BB962C8B-B14F-4D97-AF65-F5344CB8AC3E}">
        <p14:creationId xmlns:p14="http://schemas.microsoft.com/office/powerpoint/2010/main" val="335506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BFEA7-0DC5-4B8F-807E-B1681AFE7738}" type="datetime1">
              <a:rPr lang="en-US" smtClean="0"/>
              <a:t>11/10/2014</a:t>
            </a:fld>
            <a:endParaRPr lang="en-US"/>
          </a:p>
        </p:txBody>
      </p:sp>
      <p:sp>
        <p:nvSpPr>
          <p:cNvPr id="8" name="Footer Placeholder 7"/>
          <p:cNvSpPr>
            <a:spLocks noGrp="1"/>
          </p:cNvSpPr>
          <p:nvPr>
            <p:ph type="ftr" sz="quarter" idx="11"/>
          </p:nvPr>
        </p:nvSpPr>
        <p:spPr/>
        <p:txBody>
          <a:bodyPr/>
          <a:lstStyle/>
          <a:p>
            <a:r>
              <a:rPr lang="en-US" smtClean="0"/>
              <a:t>theusaparty.com</a:t>
            </a:r>
            <a:endParaRPr lang="en-US"/>
          </a:p>
        </p:txBody>
      </p:sp>
      <p:sp>
        <p:nvSpPr>
          <p:cNvPr id="9" name="Slide Number Placeholder 8"/>
          <p:cNvSpPr>
            <a:spLocks noGrp="1"/>
          </p:cNvSpPr>
          <p:nvPr>
            <p:ph type="sldNum" sz="quarter" idx="12"/>
          </p:nvPr>
        </p:nvSpPr>
        <p:spPr/>
        <p:txBody>
          <a:bodyPr/>
          <a:lstStyle/>
          <a:p>
            <a:fld id="{B43B653A-4DEC-451B-8821-CEE641A79B39}" type="slidenum">
              <a:rPr lang="en-US" smtClean="0"/>
              <a:t>‹#›</a:t>
            </a:fld>
            <a:endParaRPr lang="en-US"/>
          </a:p>
        </p:txBody>
      </p:sp>
    </p:spTree>
    <p:extLst>
      <p:ext uri="{BB962C8B-B14F-4D97-AF65-F5344CB8AC3E}">
        <p14:creationId xmlns:p14="http://schemas.microsoft.com/office/powerpoint/2010/main" val="317259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ECF9A-7D68-49CE-9F10-AA44D78C60AE}" type="datetime1">
              <a:rPr lang="en-US" smtClean="0"/>
              <a:t>11/10/2014</a:t>
            </a:fld>
            <a:endParaRPr lang="en-US"/>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5" name="Slide Number Placeholder 4"/>
          <p:cNvSpPr>
            <a:spLocks noGrp="1"/>
          </p:cNvSpPr>
          <p:nvPr>
            <p:ph type="sldNum" sz="quarter" idx="12"/>
          </p:nvPr>
        </p:nvSpPr>
        <p:spPr/>
        <p:txBody>
          <a:bodyPr/>
          <a:lstStyle/>
          <a:p>
            <a:fld id="{B43B653A-4DEC-451B-8821-CEE641A79B39}" type="slidenum">
              <a:rPr lang="en-US" smtClean="0"/>
              <a:t>‹#›</a:t>
            </a:fld>
            <a:endParaRPr lang="en-US"/>
          </a:p>
        </p:txBody>
      </p:sp>
    </p:spTree>
    <p:extLst>
      <p:ext uri="{BB962C8B-B14F-4D97-AF65-F5344CB8AC3E}">
        <p14:creationId xmlns:p14="http://schemas.microsoft.com/office/powerpoint/2010/main" val="270689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B7EC2-3907-47A4-9E67-64884DA2DC8C}" type="datetime1">
              <a:rPr lang="en-US" smtClean="0"/>
              <a:t>11/10/2014</a:t>
            </a:fld>
            <a:endParaRPr lang="en-US"/>
          </a:p>
        </p:txBody>
      </p:sp>
      <p:sp>
        <p:nvSpPr>
          <p:cNvPr id="3" name="Footer Placeholder 2"/>
          <p:cNvSpPr>
            <a:spLocks noGrp="1"/>
          </p:cNvSpPr>
          <p:nvPr>
            <p:ph type="ftr" sz="quarter" idx="11"/>
          </p:nvPr>
        </p:nvSpPr>
        <p:spPr/>
        <p:txBody>
          <a:bodyPr/>
          <a:lstStyle/>
          <a:p>
            <a:r>
              <a:rPr lang="en-US" smtClean="0"/>
              <a:t>theusaparty.com</a:t>
            </a:r>
            <a:endParaRPr lang="en-US"/>
          </a:p>
        </p:txBody>
      </p:sp>
      <p:sp>
        <p:nvSpPr>
          <p:cNvPr id="4" name="Slide Number Placeholder 3"/>
          <p:cNvSpPr>
            <a:spLocks noGrp="1"/>
          </p:cNvSpPr>
          <p:nvPr>
            <p:ph type="sldNum" sz="quarter" idx="12"/>
          </p:nvPr>
        </p:nvSpPr>
        <p:spPr/>
        <p:txBody>
          <a:bodyPr/>
          <a:lstStyle/>
          <a:p>
            <a:fld id="{B43B653A-4DEC-451B-8821-CEE641A79B39}" type="slidenum">
              <a:rPr lang="en-US" smtClean="0"/>
              <a:t>‹#›</a:t>
            </a:fld>
            <a:endParaRPr lang="en-US"/>
          </a:p>
        </p:txBody>
      </p:sp>
    </p:spTree>
    <p:extLst>
      <p:ext uri="{BB962C8B-B14F-4D97-AF65-F5344CB8AC3E}">
        <p14:creationId xmlns:p14="http://schemas.microsoft.com/office/powerpoint/2010/main" val="219465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47838-3421-4787-A81B-2FFABF4EC711}" type="datetime1">
              <a:rPr lang="en-US" smtClean="0"/>
              <a:t>11/10/2014</a:t>
            </a:fld>
            <a:endParaRPr lang="en-US"/>
          </a:p>
        </p:txBody>
      </p:sp>
      <p:sp>
        <p:nvSpPr>
          <p:cNvPr id="6" name="Footer Placeholder 5"/>
          <p:cNvSpPr>
            <a:spLocks noGrp="1"/>
          </p:cNvSpPr>
          <p:nvPr>
            <p:ph type="ftr" sz="quarter" idx="11"/>
          </p:nvPr>
        </p:nvSpPr>
        <p:spPr/>
        <p:txBody>
          <a:bodyPr/>
          <a:lstStyle/>
          <a:p>
            <a:r>
              <a:rPr lang="en-US" smtClean="0"/>
              <a:t>theusaparty.com</a:t>
            </a:r>
            <a:endParaRPr lang="en-US"/>
          </a:p>
        </p:txBody>
      </p:sp>
      <p:sp>
        <p:nvSpPr>
          <p:cNvPr id="7" name="Slide Number Placeholder 6"/>
          <p:cNvSpPr>
            <a:spLocks noGrp="1"/>
          </p:cNvSpPr>
          <p:nvPr>
            <p:ph type="sldNum" sz="quarter" idx="12"/>
          </p:nvPr>
        </p:nvSpPr>
        <p:spPr/>
        <p:txBody>
          <a:bodyPr/>
          <a:lstStyle/>
          <a:p>
            <a:fld id="{B43B653A-4DEC-451B-8821-CEE641A79B39}" type="slidenum">
              <a:rPr lang="en-US" smtClean="0"/>
              <a:t>‹#›</a:t>
            </a:fld>
            <a:endParaRPr lang="en-US"/>
          </a:p>
        </p:txBody>
      </p:sp>
    </p:spTree>
    <p:extLst>
      <p:ext uri="{BB962C8B-B14F-4D97-AF65-F5344CB8AC3E}">
        <p14:creationId xmlns:p14="http://schemas.microsoft.com/office/powerpoint/2010/main" val="321928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39644-99F1-4776-B0F3-465BEFE7534E}" type="datetime1">
              <a:rPr lang="en-US" smtClean="0"/>
              <a:t>11/10/2014</a:t>
            </a:fld>
            <a:endParaRPr lang="en-US"/>
          </a:p>
        </p:txBody>
      </p:sp>
      <p:sp>
        <p:nvSpPr>
          <p:cNvPr id="6" name="Footer Placeholder 5"/>
          <p:cNvSpPr>
            <a:spLocks noGrp="1"/>
          </p:cNvSpPr>
          <p:nvPr>
            <p:ph type="ftr" sz="quarter" idx="11"/>
          </p:nvPr>
        </p:nvSpPr>
        <p:spPr/>
        <p:txBody>
          <a:bodyPr/>
          <a:lstStyle/>
          <a:p>
            <a:r>
              <a:rPr lang="en-US" smtClean="0"/>
              <a:t>theusaparty.com</a:t>
            </a:r>
            <a:endParaRPr lang="en-US"/>
          </a:p>
        </p:txBody>
      </p:sp>
      <p:sp>
        <p:nvSpPr>
          <p:cNvPr id="7" name="Slide Number Placeholder 6"/>
          <p:cNvSpPr>
            <a:spLocks noGrp="1"/>
          </p:cNvSpPr>
          <p:nvPr>
            <p:ph type="sldNum" sz="quarter" idx="12"/>
          </p:nvPr>
        </p:nvSpPr>
        <p:spPr/>
        <p:txBody>
          <a:bodyPr/>
          <a:lstStyle/>
          <a:p>
            <a:fld id="{B43B653A-4DEC-451B-8821-CEE641A79B39}" type="slidenum">
              <a:rPr lang="en-US" smtClean="0"/>
              <a:t>‹#›</a:t>
            </a:fld>
            <a:endParaRPr lang="en-US"/>
          </a:p>
        </p:txBody>
      </p:sp>
    </p:spTree>
    <p:extLst>
      <p:ext uri="{BB962C8B-B14F-4D97-AF65-F5344CB8AC3E}">
        <p14:creationId xmlns:p14="http://schemas.microsoft.com/office/powerpoint/2010/main" val="263511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B90C0-3CC2-48FF-8CBE-6958438D282E}" type="datetime1">
              <a:rPr lang="en-US" smtClean="0"/>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theusaparty.com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B653A-4DEC-451B-8821-CEE641A79B39}" type="slidenum">
              <a:rPr lang="en-US" smtClean="0"/>
              <a:t>‹#›</a:t>
            </a:fld>
            <a:endParaRPr lang="en-US"/>
          </a:p>
        </p:txBody>
      </p:sp>
    </p:spTree>
    <p:extLst>
      <p:ext uri="{BB962C8B-B14F-4D97-AF65-F5344CB8AC3E}">
        <p14:creationId xmlns:p14="http://schemas.microsoft.com/office/powerpoint/2010/main" val="3790060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hyperlink" Target="http://theusapart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hyperlink" Target="http://hospitalbuddy.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gasbuddy.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theusaparty.com</a:t>
            </a:r>
            <a:endParaRPr lang="en-US"/>
          </a:p>
        </p:txBody>
      </p:sp>
      <p:pic>
        <p:nvPicPr>
          <p:cNvPr id="5" name="Picture 4"/>
          <p:cNvPicPr/>
          <p:nvPr/>
        </p:nvPicPr>
        <p:blipFill rotWithShape="1">
          <a:blip r:embed="rId2" cstate="screen">
            <a:extLst>
              <a:ext uri="{28A0092B-C50C-407E-A947-70E740481C1C}">
                <a14:useLocalDpi xmlns:a14="http://schemas.microsoft.com/office/drawing/2010/main"/>
              </a:ext>
            </a:extLst>
          </a:blip>
          <a:srcRect l="12655" t="12486" r="13439" b="7282"/>
          <a:stretch/>
        </p:blipFill>
        <p:spPr bwMode="auto">
          <a:xfrm>
            <a:off x="457200" y="228600"/>
            <a:ext cx="8305800" cy="609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851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5"/>
            <a:ext cx="8229600" cy="1143000"/>
          </a:xfrm>
        </p:spPr>
        <p:txBody>
          <a:bodyPr>
            <a:normAutofit/>
          </a:bodyPr>
          <a:lstStyle/>
          <a:p>
            <a:r>
              <a:rPr lang="en-US" sz="3600" b="1" dirty="0" smtClean="0">
                <a:solidFill>
                  <a:srgbClr val="002060"/>
                </a:solidFill>
              </a:rPr>
              <a:t>How to give power back to the people</a:t>
            </a:r>
            <a:endParaRPr lang="en-US" sz="3600" b="1" dirty="0">
              <a:solidFill>
                <a:srgbClr val="002060"/>
              </a:solidFill>
            </a:endParaRPr>
          </a:p>
        </p:txBody>
      </p:sp>
      <p:sp>
        <p:nvSpPr>
          <p:cNvPr id="3" name="Content Placeholder 2"/>
          <p:cNvSpPr>
            <a:spLocks noGrp="1"/>
          </p:cNvSpPr>
          <p:nvPr>
            <p:ph idx="1"/>
          </p:nvPr>
        </p:nvSpPr>
        <p:spPr>
          <a:xfrm>
            <a:off x="135346" y="990600"/>
            <a:ext cx="4648200" cy="3657600"/>
          </a:xfrm>
        </p:spPr>
        <p:txBody>
          <a:bodyPr>
            <a:normAutofit/>
          </a:bodyPr>
          <a:lstStyle/>
          <a:p>
            <a:pPr marL="0" indent="0">
              <a:buNone/>
            </a:pPr>
            <a:r>
              <a:rPr lang="en-US" sz="2000" b="1" dirty="0" smtClean="0"/>
              <a:t>Using Kentucky as an </a:t>
            </a:r>
            <a:r>
              <a:rPr lang="en-US" sz="2000" b="1" u="sng" dirty="0" smtClean="0"/>
              <a:t>example</a:t>
            </a:r>
            <a:r>
              <a:rPr lang="en-US" sz="2000" dirty="0" smtClean="0"/>
              <a:t>:  3 maps show the 6 US districts, the 37 state senate districts, &amp; the 100 state house districts.  </a:t>
            </a:r>
          </a:p>
          <a:p>
            <a:pPr marL="0" indent="0">
              <a:buNone/>
            </a:pPr>
            <a:r>
              <a:rPr lang="en-US" sz="2000" dirty="0" smtClean="0"/>
              <a:t>Rather that wait in line to see your one US congressman, state officials work part time, answer their own phones, and will see you with short notice for a salary of only $6,000 per year.</a:t>
            </a:r>
          </a:p>
          <a:p>
            <a:pPr marL="0" indent="0">
              <a:buNone/>
            </a:pPr>
            <a:r>
              <a:rPr lang="en-US" sz="2000" dirty="0" smtClean="0"/>
              <a:t>Since most friends typically live in the same state, you can influence more state officials than US officials.</a:t>
            </a:r>
          </a:p>
        </p:txBody>
      </p:sp>
      <p:sp>
        <p:nvSpPr>
          <p:cNvPr id="4" name="Footer Placeholder 3"/>
          <p:cNvSpPr>
            <a:spLocks noGrp="1"/>
          </p:cNvSpPr>
          <p:nvPr>
            <p:ph type="ftr" sz="quarter" idx="11"/>
          </p:nvPr>
        </p:nvSpPr>
        <p:spPr/>
        <p:txBody>
          <a:bodyPr/>
          <a:lstStyle/>
          <a:p>
            <a:r>
              <a:rPr lang="en-US" smtClean="0"/>
              <a:t>theusaparty.com</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548655"/>
            <a:ext cx="3962400" cy="20874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823" y="4572000"/>
            <a:ext cx="4194168" cy="215120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25366"/>
          <a:stretch/>
        </p:blipFill>
        <p:spPr>
          <a:xfrm>
            <a:off x="4783546" y="838200"/>
            <a:ext cx="4131854" cy="190500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7065" b="11230"/>
          <a:stretch/>
        </p:blipFill>
        <p:spPr>
          <a:xfrm>
            <a:off x="4495800" y="2743200"/>
            <a:ext cx="4648200" cy="2163265"/>
          </a:xfrm>
          <a:prstGeom prst="rect">
            <a:avLst/>
          </a:prstGeom>
        </p:spPr>
      </p:pic>
    </p:spTree>
    <p:extLst>
      <p:ext uri="{BB962C8B-B14F-4D97-AF65-F5344CB8AC3E}">
        <p14:creationId xmlns:p14="http://schemas.microsoft.com/office/powerpoint/2010/main" val="1170110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5"/>
            <a:ext cx="8229600" cy="1143000"/>
          </a:xfrm>
        </p:spPr>
        <p:txBody>
          <a:bodyPr>
            <a:normAutofit fontScale="90000"/>
          </a:bodyPr>
          <a:lstStyle/>
          <a:p>
            <a:r>
              <a:rPr lang="en-US" sz="3600" b="1" dirty="0" smtClean="0">
                <a:solidFill>
                  <a:srgbClr val="002060"/>
                </a:solidFill>
              </a:rPr>
              <a:t>1</a:t>
            </a:r>
            <a:r>
              <a:rPr lang="en-US" sz="3600" b="1" baseline="30000" dirty="0" smtClean="0">
                <a:solidFill>
                  <a:srgbClr val="002060"/>
                </a:solidFill>
              </a:rPr>
              <a:t>st</a:t>
            </a:r>
            <a:r>
              <a:rPr lang="en-US" sz="3600" b="1" dirty="0" smtClean="0">
                <a:solidFill>
                  <a:srgbClr val="002060"/>
                </a:solidFill>
              </a:rPr>
              <a:t> Core Belief </a:t>
            </a:r>
            <a:br>
              <a:rPr lang="en-US" sz="3600" b="1" dirty="0" smtClean="0">
                <a:solidFill>
                  <a:srgbClr val="002060"/>
                </a:solidFill>
              </a:rPr>
            </a:br>
            <a:r>
              <a:rPr lang="en-US" sz="2700" b="1" dirty="0" smtClean="0">
                <a:solidFill>
                  <a:srgbClr val="002060"/>
                </a:solidFill>
              </a:rPr>
              <a:t>Federal Government should be </a:t>
            </a:r>
            <a:r>
              <a:rPr lang="en-US" sz="2700" b="1" u="sng" dirty="0" smtClean="0">
                <a:solidFill>
                  <a:srgbClr val="002060"/>
                </a:solidFill>
              </a:rPr>
              <a:t>ONLY responsible </a:t>
            </a:r>
            <a:r>
              <a:rPr lang="en-US" sz="2700" b="1" dirty="0" smtClean="0">
                <a:solidFill>
                  <a:srgbClr val="002060"/>
                </a:solidFill>
              </a:rPr>
              <a:t>for those tasks that the states </a:t>
            </a:r>
            <a:r>
              <a:rPr lang="en-US" sz="2700" b="1" u="sng" dirty="0" smtClean="0">
                <a:solidFill>
                  <a:srgbClr val="002060"/>
                </a:solidFill>
              </a:rPr>
              <a:t>can not </a:t>
            </a:r>
            <a:r>
              <a:rPr lang="en-US" sz="2700" b="1" dirty="0" smtClean="0">
                <a:solidFill>
                  <a:srgbClr val="002060"/>
                </a:solidFill>
              </a:rPr>
              <a:t>perform</a:t>
            </a:r>
            <a:endParaRPr lang="en-US" sz="2700" b="1" dirty="0">
              <a:solidFill>
                <a:srgbClr val="002060"/>
              </a:solidFill>
            </a:endParaRPr>
          </a:p>
        </p:txBody>
      </p:sp>
      <p:sp>
        <p:nvSpPr>
          <p:cNvPr id="3" name="Content Placeholder 2"/>
          <p:cNvSpPr>
            <a:spLocks noGrp="1"/>
          </p:cNvSpPr>
          <p:nvPr>
            <p:ph idx="1"/>
          </p:nvPr>
        </p:nvSpPr>
        <p:spPr>
          <a:xfrm>
            <a:off x="266501" y="1219200"/>
            <a:ext cx="8610600" cy="1447800"/>
          </a:xfrm>
        </p:spPr>
        <p:txBody>
          <a:bodyPr>
            <a:normAutofit fontScale="92500" lnSpcReduction="10000"/>
          </a:bodyPr>
          <a:lstStyle/>
          <a:p>
            <a:pPr marL="0" indent="0">
              <a:buNone/>
            </a:pPr>
            <a:r>
              <a:rPr lang="en-US" sz="2600" b="1" dirty="0" smtClean="0">
                <a:solidFill>
                  <a:srgbClr val="FF0000"/>
                </a:solidFill>
              </a:rPr>
              <a:t>No programs are cut!!!</a:t>
            </a:r>
            <a:r>
              <a:rPr lang="en-US" sz="2200" b="1" dirty="0" smtClean="0"/>
              <a:t>  </a:t>
            </a:r>
            <a:r>
              <a:rPr lang="en-US" sz="2600" b="1" dirty="0" smtClean="0"/>
              <a:t>We  merely transfer all jurisdiction of these programs to the states. </a:t>
            </a:r>
          </a:p>
          <a:p>
            <a:pPr marL="0" indent="0">
              <a:buNone/>
            </a:pPr>
            <a:endParaRPr lang="en-US" sz="2000" b="1" dirty="0" smtClean="0"/>
          </a:p>
          <a:p>
            <a:pPr marL="0" indent="0">
              <a:buNone/>
            </a:pPr>
            <a:r>
              <a:rPr lang="en-US" sz="2200" b="1" dirty="0" smtClean="0"/>
              <a:t>Federal Government Functions		   Functions Transferred to the States</a:t>
            </a:r>
            <a:r>
              <a:rPr lang="en-US" sz="2200" dirty="0" smtClean="0"/>
              <a:t>  </a:t>
            </a:r>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11" name="Content Placeholder 2"/>
          <p:cNvSpPr txBox="1">
            <a:spLocks/>
          </p:cNvSpPr>
          <p:nvPr/>
        </p:nvSpPr>
        <p:spPr>
          <a:xfrm>
            <a:off x="245165" y="4724400"/>
            <a:ext cx="8610600" cy="1752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t>Did you know</a:t>
            </a:r>
            <a:r>
              <a:rPr lang="en-US" sz="2000" dirty="0" smtClean="0"/>
              <a:t>:  The US Dept. of Education has 4,400 employees and a $68B budget but does not education one student.</a:t>
            </a:r>
          </a:p>
          <a:p>
            <a:pPr marL="0" indent="0">
              <a:buFont typeface="Arial" pitchFamily="34" charset="0"/>
              <a:buNone/>
            </a:pPr>
            <a:endParaRPr lang="en-US" sz="2000" dirty="0" smtClean="0"/>
          </a:p>
          <a:p>
            <a:pPr marL="0" indent="0">
              <a:buFont typeface="Arial" pitchFamily="34" charset="0"/>
              <a:buNone/>
            </a:pPr>
            <a:r>
              <a:rPr lang="en-US" sz="2000" dirty="0" smtClean="0"/>
              <a:t>Functions transferred to the states amount to over $1.1T  or more than 30% of the total federal budget.  The states are free to fund as much or as little as they can afford</a:t>
            </a:r>
          </a:p>
        </p:txBody>
      </p:sp>
      <p:sp>
        <p:nvSpPr>
          <p:cNvPr id="5" name="TextBox 4"/>
          <p:cNvSpPr txBox="1"/>
          <p:nvPr/>
        </p:nvSpPr>
        <p:spPr>
          <a:xfrm>
            <a:off x="217733" y="2667000"/>
            <a:ext cx="4724400" cy="1938992"/>
          </a:xfrm>
          <a:prstGeom prst="rect">
            <a:avLst/>
          </a:prstGeom>
          <a:noFill/>
        </p:spPr>
        <p:txBody>
          <a:bodyPr wrap="square" rtlCol="0">
            <a:spAutoFit/>
          </a:bodyPr>
          <a:lstStyle/>
          <a:p>
            <a:pPr marL="285750" indent="-285750">
              <a:buFont typeface="Arial" pitchFamily="34" charset="0"/>
              <a:buChar char="•"/>
            </a:pPr>
            <a:r>
              <a:rPr lang="en-US" sz="2400" dirty="0" smtClean="0"/>
              <a:t>National Defense &amp; Foreign Policy</a:t>
            </a:r>
          </a:p>
          <a:p>
            <a:pPr marL="285750" indent="-285750">
              <a:buFont typeface="Arial" pitchFamily="34" charset="0"/>
              <a:buChar char="•"/>
            </a:pPr>
            <a:r>
              <a:rPr lang="en-US" sz="2400" dirty="0" smtClean="0"/>
              <a:t>Border Control &amp; Immigration</a:t>
            </a:r>
          </a:p>
          <a:p>
            <a:pPr marL="285750" indent="-285750">
              <a:buFont typeface="Arial" pitchFamily="34" charset="0"/>
              <a:buChar char="•"/>
            </a:pPr>
            <a:r>
              <a:rPr lang="en-US" sz="2400" dirty="0" smtClean="0"/>
              <a:t>Social Security</a:t>
            </a:r>
          </a:p>
          <a:p>
            <a:pPr marL="285750" indent="-285750">
              <a:buFont typeface="Arial" pitchFamily="34" charset="0"/>
              <a:buChar char="•"/>
            </a:pPr>
            <a:r>
              <a:rPr lang="en-US" sz="2400" dirty="0" smtClean="0"/>
              <a:t>Transportation</a:t>
            </a:r>
          </a:p>
          <a:p>
            <a:pPr marL="285750" indent="-285750">
              <a:buFont typeface="Arial" pitchFamily="34" charset="0"/>
              <a:buChar char="•"/>
            </a:pPr>
            <a:r>
              <a:rPr lang="en-US" sz="2400" dirty="0" smtClean="0"/>
              <a:t>Space &amp; Technology</a:t>
            </a:r>
            <a:endParaRPr lang="en-US" sz="2400" dirty="0"/>
          </a:p>
        </p:txBody>
      </p:sp>
      <p:sp>
        <p:nvSpPr>
          <p:cNvPr id="6" name="TextBox 5"/>
          <p:cNvSpPr txBox="1"/>
          <p:nvPr/>
        </p:nvSpPr>
        <p:spPr>
          <a:xfrm>
            <a:off x="5867398" y="2667000"/>
            <a:ext cx="2285999" cy="1938992"/>
          </a:xfrm>
          <a:prstGeom prst="rect">
            <a:avLst/>
          </a:prstGeom>
          <a:noFill/>
        </p:spPr>
        <p:txBody>
          <a:bodyPr wrap="square" rtlCol="0">
            <a:spAutoFit/>
          </a:bodyPr>
          <a:lstStyle/>
          <a:p>
            <a:pPr marL="285750" indent="-285750">
              <a:buFont typeface="Arial" pitchFamily="34" charset="0"/>
              <a:buChar char="•"/>
            </a:pPr>
            <a:r>
              <a:rPr lang="en-US" sz="2400" dirty="0" smtClean="0"/>
              <a:t>Healthcare</a:t>
            </a:r>
          </a:p>
          <a:p>
            <a:pPr marL="285750" indent="-285750">
              <a:buFont typeface="Arial" pitchFamily="34" charset="0"/>
              <a:buChar char="•"/>
            </a:pPr>
            <a:r>
              <a:rPr lang="en-US" sz="2400" dirty="0" smtClean="0"/>
              <a:t>Welfare</a:t>
            </a:r>
          </a:p>
          <a:p>
            <a:pPr marL="285750" indent="-285750">
              <a:buFont typeface="Arial" pitchFamily="34" charset="0"/>
              <a:buChar char="•"/>
            </a:pPr>
            <a:r>
              <a:rPr lang="en-US" sz="2400" dirty="0" smtClean="0"/>
              <a:t>Education</a:t>
            </a:r>
          </a:p>
          <a:p>
            <a:pPr marL="285750" indent="-285750">
              <a:buFont typeface="Arial" pitchFamily="34" charset="0"/>
              <a:buChar char="•"/>
            </a:pPr>
            <a:r>
              <a:rPr lang="en-US" sz="2400" dirty="0" smtClean="0"/>
              <a:t>Marriage</a:t>
            </a:r>
          </a:p>
          <a:p>
            <a:pPr marL="285750" indent="-285750">
              <a:buFont typeface="Arial" pitchFamily="34" charset="0"/>
              <a:buChar char="•"/>
            </a:pPr>
            <a:r>
              <a:rPr lang="en-US" sz="2400" dirty="0" smtClean="0"/>
              <a:t>Abortion</a:t>
            </a:r>
            <a:endParaRPr lang="en-US" sz="2400" dirty="0"/>
          </a:p>
        </p:txBody>
      </p:sp>
    </p:spTree>
    <p:extLst>
      <p:ext uri="{BB962C8B-B14F-4D97-AF65-F5344CB8AC3E}">
        <p14:creationId xmlns:p14="http://schemas.microsoft.com/office/powerpoint/2010/main" val="2305155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565"/>
            <a:ext cx="8398565" cy="1143000"/>
          </a:xfrm>
        </p:spPr>
        <p:txBody>
          <a:bodyPr>
            <a:normAutofit fontScale="90000"/>
          </a:bodyPr>
          <a:lstStyle/>
          <a:p>
            <a:r>
              <a:rPr lang="en-US" sz="3600" b="1" dirty="0" smtClean="0">
                <a:solidFill>
                  <a:srgbClr val="002060"/>
                </a:solidFill>
              </a:rPr>
              <a:t>2</a:t>
            </a:r>
            <a:r>
              <a:rPr lang="en-US" sz="3600" b="1" baseline="30000" dirty="0" smtClean="0">
                <a:solidFill>
                  <a:srgbClr val="002060"/>
                </a:solidFill>
              </a:rPr>
              <a:t>nd</a:t>
            </a:r>
            <a:r>
              <a:rPr lang="en-US" sz="3600" b="1" dirty="0" smtClean="0">
                <a:solidFill>
                  <a:srgbClr val="002060"/>
                </a:solidFill>
              </a:rPr>
              <a:t> Core Belief </a:t>
            </a:r>
            <a:br>
              <a:rPr lang="en-US" sz="3600" b="1" dirty="0" smtClean="0">
                <a:solidFill>
                  <a:srgbClr val="002060"/>
                </a:solidFill>
              </a:rPr>
            </a:br>
            <a:r>
              <a:rPr lang="en-US" sz="2700" b="1" dirty="0" smtClean="0">
                <a:solidFill>
                  <a:srgbClr val="002060"/>
                </a:solidFill>
              </a:rPr>
              <a:t>No money (no Block Grants) from Federal Government to States</a:t>
            </a:r>
            <a:endParaRPr lang="en-US" sz="2700" b="1" dirty="0">
              <a:solidFill>
                <a:srgbClr val="002060"/>
              </a:solidFill>
            </a:endParaRPr>
          </a:p>
        </p:txBody>
      </p:sp>
      <p:sp>
        <p:nvSpPr>
          <p:cNvPr id="3" name="Content Placeholder 2"/>
          <p:cNvSpPr>
            <a:spLocks noGrp="1"/>
          </p:cNvSpPr>
          <p:nvPr>
            <p:ph idx="1"/>
          </p:nvPr>
        </p:nvSpPr>
        <p:spPr>
          <a:xfrm>
            <a:off x="397565" y="1219200"/>
            <a:ext cx="8305800" cy="5105400"/>
          </a:xfrm>
        </p:spPr>
        <p:txBody>
          <a:bodyPr>
            <a:noAutofit/>
          </a:bodyPr>
          <a:lstStyle/>
          <a:p>
            <a:r>
              <a:rPr lang="en-US" sz="2400" dirty="0" smtClean="0"/>
              <a:t>Does it make sense for federal government to: </a:t>
            </a:r>
          </a:p>
          <a:p>
            <a:pPr lvl="1"/>
            <a:r>
              <a:rPr lang="en-US" sz="2000" dirty="0" smtClean="0"/>
              <a:t>tax citizens &amp; corporations in states just to give the money back to states as block grants?</a:t>
            </a:r>
          </a:p>
          <a:p>
            <a:pPr lvl="1"/>
            <a:r>
              <a:rPr lang="en-US" sz="2000" dirty="0" smtClean="0"/>
              <a:t>borrow money just </a:t>
            </a:r>
            <a:r>
              <a:rPr lang="en-US" sz="2000" dirty="0"/>
              <a:t>to give the </a:t>
            </a:r>
            <a:r>
              <a:rPr lang="en-US" sz="2000" dirty="0" smtClean="0"/>
              <a:t>funding to </a:t>
            </a:r>
            <a:r>
              <a:rPr lang="en-US" sz="2000" dirty="0"/>
              <a:t>states as block </a:t>
            </a:r>
            <a:r>
              <a:rPr lang="en-US" sz="2000" dirty="0" smtClean="0"/>
              <a:t>grants?</a:t>
            </a:r>
            <a:endParaRPr lang="en-US" sz="2000" dirty="0"/>
          </a:p>
          <a:p>
            <a:r>
              <a:rPr lang="en-US" sz="2400" dirty="0" smtClean="0"/>
              <a:t>If federal funding is given to states, there will ALWAYS be stipulations that help special interest groups.</a:t>
            </a:r>
          </a:p>
          <a:p>
            <a:r>
              <a:rPr lang="en-US" sz="2400" b="1" dirty="0" smtClean="0"/>
              <a:t>Just </a:t>
            </a:r>
            <a:r>
              <a:rPr lang="en-US" sz="2400" b="1" dirty="0"/>
              <a:t>Recently</a:t>
            </a:r>
            <a:r>
              <a:rPr lang="en-US" sz="2400" dirty="0"/>
              <a:t>:  The HUD stated that any city that didn’t make strides toward diversity (even when there were no complaints), HUD would punish that community.</a:t>
            </a:r>
          </a:p>
          <a:p>
            <a:r>
              <a:rPr lang="en-US" sz="2400" b="1" dirty="0" smtClean="0">
                <a:solidFill>
                  <a:srgbClr val="00B0F0"/>
                </a:solidFill>
              </a:rPr>
              <a:t>THEY SAY</a:t>
            </a:r>
            <a:r>
              <a:rPr lang="en-US" sz="2400" dirty="0" smtClean="0"/>
              <a:t>, “</a:t>
            </a:r>
            <a:r>
              <a:rPr lang="en-US" sz="2400" i="1" dirty="0" smtClean="0"/>
              <a:t>States don’t have money for these programs</a:t>
            </a:r>
            <a:r>
              <a:rPr lang="en-US" sz="2400" dirty="0" smtClean="0"/>
              <a:t>.”</a:t>
            </a:r>
          </a:p>
          <a:p>
            <a:r>
              <a:rPr lang="en-US" sz="2400" b="1" dirty="0" smtClean="0">
                <a:solidFill>
                  <a:srgbClr val="00B0F0"/>
                </a:solidFill>
              </a:rPr>
              <a:t>WE SAY</a:t>
            </a:r>
            <a:r>
              <a:rPr lang="en-US" sz="2400" dirty="0" smtClean="0"/>
              <a:t>, “</a:t>
            </a:r>
            <a:r>
              <a:rPr lang="en-US" sz="2400" i="1" dirty="0" smtClean="0"/>
              <a:t>The federal government is borrowing $1T per year, does it sound like the federal government has money for these programs?”</a:t>
            </a:r>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spTree>
    <p:extLst>
      <p:ext uri="{BB962C8B-B14F-4D97-AF65-F5344CB8AC3E}">
        <p14:creationId xmlns:p14="http://schemas.microsoft.com/office/powerpoint/2010/main" val="2455106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76200"/>
            <a:ext cx="8398565" cy="1295400"/>
          </a:xfrm>
        </p:spPr>
        <p:txBody>
          <a:bodyPr>
            <a:normAutofit fontScale="90000"/>
          </a:bodyPr>
          <a:lstStyle/>
          <a:p>
            <a:r>
              <a:rPr lang="en-US" sz="3600" b="1" dirty="0" smtClean="0">
                <a:solidFill>
                  <a:srgbClr val="002060"/>
                </a:solidFill>
              </a:rPr>
              <a:t>3</a:t>
            </a:r>
            <a:r>
              <a:rPr lang="en-US" sz="3600" b="1" baseline="30000" dirty="0" smtClean="0">
                <a:solidFill>
                  <a:srgbClr val="002060"/>
                </a:solidFill>
              </a:rPr>
              <a:t>rd</a:t>
            </a:r>
            <a:r>
              <a:rPr lang="en-US" sz="3600" b="1" dirty="0" smtClean="0">
                <a:solidFill>
                  <a:srgbClr val="002060"/>
                </a:solidFill>
              </a:rPr>
              <a:t> Core Belief </a:t>
            </a:r>
            <a:br>
              <a:rPr lang="en-US" sz="3600" b="1" dirty="0" smtClean="0">
                <a:solidFill>
                  <a:srgbClr val="002060"/>
                </a:solidFill>
              </a:rPr>
            </a:br>
            <a:r>
              <a:rPr lang="en-US" sz="2200" b="1" dirty="0" smtClean="0">
                <a:solidFill>
                  <a:srgbClr val="00B0F0"/>
                </a:solidFill>
              </a:rPr>
              <a:t>THEY SAY</a:t>
            </a:r>
            <a:r>
              <a:rPr lang="en-US" sz="2200" b="1" dirty="0" smtClean="0">
                <a:solidFill>
                  <a:srgbClr val="002060"/>
                </a:solidFill>
              </a:rPr>
              <a:t>, “Tax Breaks for the Rich”. </a:t>
            </a:r>
            <a:br>
              <a:rPr lang="en-US" sz="2200" b="1" dirty="0" smtClean="0">
                <a:solidFill>
                  <a:srgbClr val="002060"/>
                </a:solidFill>
              </a:rPr>
            </a:br>
            <a:r>
              <a:rPr lang="en-US" sz="2200" b="1" dirty="0" smtClean="0">
                <a:solidFill>
                  <a:srgbClr val="00B0F0"/>
                </a:solidFill>
              </a:rPr>
              <a:t>WE SAY</a:t>
            </a:r>
            <a:r>
              <a:rPr lang="en-US" sz="2200" b="1" dirty="0" smtClean="0">
                <a:solidFill>
                  <a:srgbClr val="002060"/>
                </a:solidFill>
              </a:rPr>
              <a:t>, “Tax </a:t>
            </a:r>
            <a:r>
              <a:rPr lang="en-US" sz="2200" b="1" u="sng" dirty="0" smtClean="0">
                <a:solidFill>
                  <a:srgbClr val="002060"/>
                </a:solidFill>
              </a:rPr>
              <a:t>only</a:t>
            </a:r>
            <a:r>
              <a:rPr lang="en-US" sz="2200" b="1" dirty="0" smtClean="0">
                <a:solidFill>
                  <a:srgbClr val="002060"/>
                </a:solidFill>
              </a:rPr>
              <a:t> the Wealthy &amp; Corporations”.</a:t>
            </a:r>
            <a:br>
              <a:rPr lang="en-US" sz="2200" b="1" dirty="0" smtClean="0">
                <a:solidFill>
                  <a:srgbClr val="002060"/>
                </a:solidFill>
              </a:rPr>
            </a:br>
            <a:r>
              <a:rPr lang="en-US" sz="2200" b="1" dirty="0" smtClean="0"/>
              <a:t>Eliminate political hot button:  “Tax Breaks for the Rich”</a:t>
            </a:r>
            <a:endParaRPr lang="en-US" sz="2200" b="1" dirty="0"/>
          </a:p>
        </p:txBody>
      </p:sp>
      <p:sp>
        <p:nvSpPr>
          <p:cNvPr id="3" name="Content Placeholder 2"/>
          <p:cNvSpPr>
            <a:spLocks noGrp="1"/>
          </p:cNvSpPr>
          <p:nvPr>
            <p:ph idx="1"/>
          </p:nvPr>
        </p:nvSpPr>
        <p:spPr>
          <a:xfrm>
            <a:off x="0" y="1323975"/>
            <a:ext cx="8855765" cy="457200"/>
          </a:xfrm>
        </p:spPr>
        <p:txBody>
          <a:bodyPr>
            <a:noAutofit/>
          </a:bodyPr>
          <a:lstStyle/>
          <a:p>
            <a:pPr marL="0" indent="0">
              <a:buNone/>
            </a:pPr>
            <a:r>
              <a:rPr lang="en-US" sz="2400" dirty="0" smtClean="0"/>
              <a:t>     The USA Party Tax Brackets	</a:t>
            </a:r>
            <a:r>
              <a:rPr lang="en-US" sz="2400" dirty="0" err="1" smtClean="0"/>
              <a:t>vs</a:t>
            </a:r>
            <a:r>
              <a:rPr lang="en-US" sz="2400" dirty="0" smtClean="0"/>
              <a:t>	Current Tax Brackets </a:t>
            </a:r>
          </a:p>
        </p:txBody>
      </p:sp>
      <p:sp>
        <p:nvSpPr>
          <p:cNvPr id="4" name="Footer Placeholder 3"/>
          <p:cNvSpPr>
            <a:spLocks noGrp="1"/>
          </p:cNvSpPr>
          <p:nvPr>
            <p:ph type="ftr" sz="quarter" idx="11"/>
          </p:nvPr>
        </p:nvSpPr>
        <p:spPr/>
        <p:txBody>
          <a:bodyPr/>
          <a:lstStyle/>
          <a:p>
            <a:r>
              <a:rPr lang="en-US" dirty="0" smtClean="0"/>
              <a:t>theusaparty.com</a:t>
            </a:r>
            <a:endParaRPr lang="en-US" dirty="0"/>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62124"/>
            <a:ext cx="4038600" cy="502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465" y="1719261"/>
            <a:ext cx="4343400" cy="495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635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98565" cy="1143000"/>
          </a:xfrm>
        </p:spPr>
        <p:txBody>
          <a:bodyPr>
            <a:normAutofit/>
          </a:bodyPr>
          <a:lstStyle/>
          <a:p>
            <a:r>
              <a:rPr lang="en-US" sz="3200" b="1" dirty="0" smtClean="0">
                <a:solidFill>
                  <a:srgbClr val="002060"/>
                </a:solidFill>
              </a:rPr>
              <a:t>4</a:t>
            </a:r>
            <a:r>
              <a:rPr lang="en-US" sz="3200" b="1" baseline="30000" dirty="0" smtClean="0">
                <a:solidFill>
                  <a:srgbClr val="002060"/>
                </a:solidFill>
              </a:rPr>
              <a:t>th</a:t>
            </a:r>
            <a:r>
              <a:rPr lang="en-US" sz="3200" b="1" dirty="0" smtClean="0">
                <a:solidFill>
                  <a:srgbClr val="002060"/>
                </a:solidFill>
              </a:rPr>
              <a:t> Core Belief </a:t>
            </a:r>
            <a:r>
              <a:rPr lang="en-US" sz="3600" b="1" dirty="0" smtClean="0">
                <a:solidFill>
                  <a:srgbClr val="002060"/>
                </a:solidFill>
              </a:rPr>
              <a:t/>
            </a:r>
            <a:br>
              <a:rPr lang="en-US" sz="3600" b="1" dirty="0" smtClean="0">
                <a:solidFill>
                  <a:srgbClr val="002060"/>
                </a:solidFill>
              </a:rPr>
            </a:br>
            <a:r>
              <a:rPr lang="en-US" sz="2200" b="1" dirty="0" smtClean="0">
                <a:solidFill>
                  <a:srgbClr val="002060"/>
                </a:solidFill>
              </a:rPr>
              <a:t>Social Security is a legal </a:t>
            </a:r>
            <a:r>
              <a:rPr lang="en-US" sz="2200" b="1" dirty="0" smtClean="0">
                <a:solidFill>
                  <a:srgbClr val="FF0000"/>
                </a:solidFill>
              </a:rPr>
              <a:t>Obligation</a:t>
            </a:r>
            <a:r>
              <a:rPr lang="en-US" sz="2200" b="1" dirty="0" smtClean="0">
                <a:solidFill>
                  <a:srgbClr val="002060"/>
                </a:solidFill>
              </a:rPr>
              <a:t> not entitlement</a:t>
            </a:r>
            <a:endParaRPr lang="en-US" sz="2200" b="1" dirty="0">
              <a:solidFill>
                <a:srgbClr val="002060"/>
              </a:solidFill>
            </a:endParaRPr>
          </a:p>
        </p:txBody>
      </p:sp>
      <p:sp>
        <p:nvSpPr>
          <p:cNvPr id="3" name="Content Placeholder 2"/>
          <p:cNvSpPr>
            <a:spLocks noGrp="1"/>
          </p:cNvSpPr>
          <p:nvPr>
            <p:ph idx="1"/>
          </p:nvPr>
        </p:nvSpPr>
        <p:spPr>
          <a:xfrm>
            <a:off x="245165" y="914400"/>
            <a:ext cx="8305800" cy="1295400"/>
          </a:xfrm>
        </p:spPr>
        <p:txBody>
          <a:bodyPr>
            <a:normAutofit/>
          </a:bodyPr>
          <a:lstStyle/>
          <a:p>
            <a:pPr marL="0" indent="0">
              <a:buNone/>
            </a:pPr>
            <a:r>
              <a:rPr lang="en-US" sz="2000" dirty="0" smtClean="0"/>
              <a:t>Workers paid into SS program similar to deposits into a bank; </a:t>
            </a:r>
          </a:p>
          <a:p>
            <a:pPr marL="0" indent="0">
              <a:buNone/>
            </a:pPr>
            <a:r>
              <a:rPr lang="en-US" sz="2000" dirty="0" smtClean="0"/>
              <a:t>Under NO CIRCUMSTANCES should age be adjusted upward or amount paid each month reduced</a:t>
            </a:r>
            <a:r>
              <a:rPr lang="en-US" sz="2400" dirty="0" smtClean="0"/>
              <a:t>. </a:t>
            </a:r>
            <a:r>
              <a:rPr lang="en-US" sz="2000" dirty="0" smtClean="0"/>
              <a:t>SS should only be for old age retirement.</a:t>
            </a:r>
            <a:endParaRPr lang="en-US" sz="2000" dirty="0" smtClean="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29735"/>
            <a:ext cx="3315998" cy="19668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81" y="4343400"/>
            <a:ext cx="4091250" cy="235201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184" t="3558" b="6171"/>
          <a:stretch/>
        </p:blipFill>
        <p:spPr>
          <a:xfrm>
            <a:off x="4338522" y="1994451"/>
            <a:ext cx="4807585" cy="4482549"/>
          </a:xfrm>
          <a:prstGeom prst="rect">
            <a:avLst/>
          </a:prstGeom>
        </p:spPr>
      </p:pic>
    </p:spTree>
    <p:extLst>
      <p:ext uri="{BB962C8B-B14F-4D97-AF65-F5344CB8AC3E}">
        <p14:creationId xmlns:p14="http://schemas.microsoft.com/office/powerpoint/2010/main" val="2095642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4" y="-76200"/>
            <a:ext cx="8666562" cy="1143000"/>
          </a:xfrm>
        </p:spPr>
        <p:txBody>
          <a:bodyPr>
            <a:normAutofit/>
          </a:bodyPr>
          <a:lstStyle/>
          <a:p>
            <a:r>
              <a:rPr lang="en-US" sz="3200" b="1" dirty="0" smtClean="0">
                <a:solidFill>
                  <a:srgbClr val="002060"/>
                </a:solidFill>
              </a:rPr>
              <a:t>5</a:t>
            </a:r>
            <a:r>
              <a:rPr lang="en-US" sz="3200" b="1" baseline="30000" dirty="0" smtClean="0">
                <a:solidFill>
                  <a:srgbClr val="002060"/>
                </a:solidFill>
              </a:rPr>
              <a:t>th</a:t>
            </a:r>
            <a:r>
              <a:rPr lang="en-US" sz="3200" b="1" dirty="0" smtClean="0">
                <a:solidFill>
                  <a:srgbClr val="002060"/>
                </a:solidFill>
              </a:rPr>
              <a:t> Core Belief </a:t>
            </a:r>
            <a:r>
              <a:rPr lang="en-US" sz="3600" b="1" dirty="0" smtClean="0">
                <a:solidFill>
                  <a:srgbClr val="002060"/>
                </a:solidFill>
              </a:rPr>
              <a:t/>
            </a:r>
            <a:br>
              <a:rPr lang="en-US" sz="3600" b="1" dirty="0" smtClean="0">
                <a:solidFill>
                  <a:srgbClr val="002060"/>
                </a:solidFill>
              </a:rPr>
            </a:br>
            <a:r>
              <a:rPr lang="en-US" sz="2400" b="1" dirty="0" err="1" smtClean="0">
                <a:solidFill>
                  <a:srgbClr val="002060"/>
                </a:solidFill>
              </a:rPr>
              <a:t>Dept</a:t>
            </a:r>
            <a:r>
              <a:rPr lang="en-US" sz="2400" b="1" dirty="0" smtClean="0">
                <a:solidFill>
                  <a:srgbClr val="002060"/>
                </a:solidFill>
              </a:rPr>
              <a:t> of Transportation independent of US Treasury General Fund</a:t>
            </a:r>
            <a:endParaRPr lang="en-US" sz="2200" b="1" dirty="0">
              <a:solidFill>
                <a:srgbClr val="002060"/>
              </a:solidFill>
            </a:endParaRPr>
          </a:p>
        </p:txBody>
      </p:sp>
      <p:sp>
        <p:nvSpPr>
          <p:cNvPr id="3" name="Content Placeholder 2"/>
          <p:cNvSpPr>
            <a:spLocks noGrp="1"/>
          </p:cNvSpPr>
          <p:nvPr>
            <p:ph idx="1"/>
          </p:nvPr>
        </p:nvSpPr>
        <p:spPr>
          <a:xfrm>
            <a:off x="76200" y="960561"/>
            <a:ext cx="5927034" cy="1696722"/>
          </a:xfrm>
        </p:spPr>
        <p:txBody>
          <a:bodyPr>
            <a:normAutofit lnSpcReduction="10000"/>
          </a:bodyPr>
          <a:lstStyle/>
          <a:p>
            <a:r>
              <a:rPr lang="en-US" sz="2000" dirty="0" smtClean="0"/>
              <a:t>Tax revenue on fuels only for roads</a:t>
            </a:r>
          </a:p>
          <a:p>
            <a:r>
              <a:rPr lang="en-US" sz="2000" dirty="0" smtClean="0"/>
              <a:t>Air traffic controllers &amp; airport screeners no longer federal workers, but employed by airports from fees on airline tickets. </a:t>
            </a:r>
          </a:p>
          <a:p>
            <a:r>
              <a:rPr lang="en-US" sz="2000" dirty="0" smtClean="0"/>
              <a:t>Future sequester = no flight delays</a:t>
            </a:r>
          </a:p>
          <a:p>
            <a:endParaRPr lang="en-US" sz="2400" dirty="0" smtClean="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611122"/>
            <a:ext cx="5410200" cy="412064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7757" r="18365"/>
          <a:stretch/>
        </p:blipFill>
        <p:spPr>
          <a:xfrm>
            <a:off x="5514561" y="3048000"/>
            <a:ext cx="3462130" cy="312145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809" y="1006722"/>
            <a:ext cx="3051313" cy="1604400"/>
          </a:xfrm>
          <a:prstGeom prst="rect">
            <a:avLst/>
          </a:prstGeom>
        </p:spPr>
      </p:pic>
    </p:spTree>
    <p:extLst>
      <p:ext uri="{BB962C8B-B14F-4D97-AF65-F5344CB8AC3E}">
        <p14:creationId xmlns:p14="http://schemas.microsoft.com/office/powerpoint/2010/main" val="2078993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 y="152400"/>
            <a:ext cx="9067800" cy="1143000"/>
          </a:xfrm>
        </p:spPr>
        <p:txBody>
          <a:bodyPr>
            <a:normAutofit fontScale="90000"/>
          </a:bodyPr>
          <a:lstStyle/>
          <a:p>
            <a:r>
              <a:rPr lang="en-US" sz="3200" b="1" dirty="0" smtClean="0">
                <a:solidFill>
                  <a:srgbClr val="002060"/>
                </a:solidFill>
              </a:rPr>
              <a:t>6</a:t>
            </a:r>
            <a:r>
              <a:rPr lang="en-US" sz="3200" b="1" baseline="30000" dirty="0" smtClean="0">
                <a:solidFill>
                  <a:srgbClr val="002060"/>
                </a:solidFill>
              </a:rPr>
              <a:t>th</a:t>
            </a:r>
            <a:r>
              <a:rPr lang="en-US" sz="3200" b="1" dirty="0" smtClean="0">
                <a:solidFill>
                  <a:srgbClr val="002060"/>
                </a:solidFill>
              </a:rPr>
              <a:t> Core Belief </a:t>
            </a:r>
            <a:r>
              <a:rPr lang="en-US" sz="3600" b="1" dirty="0" smtClean="0">
                <a:solidFill>
                  <a:srgbClr val="002060"/>
                </a:solidFill>
              </a:rPr>
              <a:t/>
            </a:r>
            <a:br>
              <a:rPr lang="en-US" sz="3600" b="1" dirty="0" smtClean="0">
                <a:solidFill>
                  <a:srgbClr val="002060"/>
                </a:solidFill>
              </a:rPr>
            </a:br>
            <a:r>
              <a:rPr lang="en-US" sz="2200" dirty="0"/>
              <a:t>The USA Party demands the elimination of </a:t>
            </a:r>
            <a:r>
              <a:rPr lang="en-US" sz="2200" b="1" dirty="0">
                <a:solidFill>
                  <a:srgbClr val="FF0000"/>
                </a:solidFill>
              </a:rPr>
              <a:t>slavery in </a:t>
            </a:r>
            <a:r>
              <a:rPr lang="en-US" sz="2200" b="1" dirty="0" smtClean="0">
                <a:solidFill>
                  <a:srgbClr val="FF0000"/>
                </a:solidFill>
              </a:rPr>
              <a:t>America</a:t>
            </a:r>
            <a:br>
              <a:rPr lang="en-US" sz="2200" b="1" dirty="0" smtClean="0">
                <a:solidFill>
                  <a:srgbClr val="FF0000"/>
                </a:solidFill>
              </a:rPr>
            </a:br>
            <a:r>
              <a:rPr lang="en-US" sz="2200" b="1" dirty="0" err="1"/>
              <a:t>America</a:t>
            </a:r>
            <a:r>
              <a:rPr lang="en-US" sz="2200" b="1" dirty="0"/>
              <a:t> should look at </a:t>
            </a:r>
            <a:r>
              <a:rPr lang="en-US" sz="2200" b="1" dirty="0">
                <a:solidFill>
                  <a:srgbClr val="FF0000"/>
                </a:solidFill>
              </a:rPr>
              <a:t>immigration as </a:t>
            </a:r>
            <a:r>
              <a:rPr lang="en-US" sz="2200" b="1" dirty="0" smtClean="0">
                <a:solidFill>
                  <a:srgbClr val="FF0000"/>
                </a:solidFill>
              </a:rPr>
              <a:t>way </a:t>
            </a:r>
            <a:r>
              <a:rPr lang="en-US" sz="2200" b="1" dirty="0">
                <a:solidFill>
                  <a:srgbClr val="FF0000"/>
                </a:solidFill>
              </a:rPr>
              <a:t>of rewarding its citizens with jobs</a:t>
            </a:r>
            <a:r>
              <a:rPr lang="en-US" sz="2400" b="1" dirty="0" smtClean="0"/>
              <a:t/>
            </a:r>
            <a:br>
              <a:rPr lang="en-US" sz="2400" b="1" dirty="0" smtClean="0"/>
            </a:br>
            <a:endParaRPr lang="en-US" sz="2200" b="1" dirty="0">
              <a:solidFill>
                <a:srgbClr val="002060"/>
              </a:solidFill>
            </a:endParaRPr>
          </a:p>
        </p:txBody>
      </p:sp>
      <p:sp>
        <p:nvSpPr>
          <p:cNvPr id="3" name="Content Placeholder 2"/>
          <p:cNvSpPr>
            <a:spLocks noGrp="1"/>
          </p:cNvSpPr>
          <p:nvPr>
            <p:ph idx="1"/>
          </p:nvPr>
        </p:nvSpPr>
        <p:spPr>
          <a:xfrm>
            <a:off x="457200" y="1295400"/>
            <a:ext cx="8229600" cy="4572000"/>
          </a:xfrm>
        </p:spPr>
        <p:txBody>
          <a:bodyPr>
            <a:normAutofit/>
          </a:bodyPr>
          <a:lstStyle/>
          <a:p>
            <a:pPr marL="0" indent="0">
              <a:buNone/>
            </a:pPr>
            <a:r>
              <a:rPr lang="en-US" sz="2000" b="1" dirty="0" smtClean="0"/>
              <a:t>SLAVERY IN AMERICA</a:t>
            </a:r>
          </a:p>
          <a:p>
            <a:r>
              <a:rPr lang="en-US" sz="2000" dirty="0" smtClean="0"/>
              <a:t>If an undocumented worker has been in the country for longer than 5 years &amp; is not making more than poverty level – they are de facto slaves.</a:t>
            </a:r>
          </a:p>
          <a:p>
            <a:r>
              <a:rPr lang="en-US" sz="2000" dirty="0" smtClean="0"/>
              <a:t>For the sake of the undocumented worker, seek out and send back to their home country.</a:t>
            </a:r>
          </a:p>
          <a:p>
            <a:endParaRPr lang="en-US" sz="2000" dirty="0" smtClean="0"/>
          </a:p>
          <a:p>
            <a:pPr marL="0" indent="0">
              <a:buNone/>
            </a:pPr>
            <a:r>
              <a:rPr lang="en-US" sz="2000" b="1" dirty="0" smtClean="0">
                <a:solidFill>
                  <a:srgbClr val="0000FF"/>
                </a:solidFill>
              </a:rPr>
              <a:t>IMMIGRATION TO AWARD CITIZENS WITH JOBS!</a:t>
            </a:r>
          </a:p>
          <a:p>
            <a:r>
              <a:rPr lang="en-US" sz="2000" dirty="0"/>
              <a:t>America should do all it can to entice immigrants to our country who can start </a:t>
            </a:r>
            <a:r>
              <a:rPr lang="en-US" sz="2000" dirty="0" smtClean="0"/>
              <a:t>businesses </a:t>
            </a:r>
            <a:r>
              <a:rPr lang="en-US" sz="2000" dirty="0"/>
              <a:t>and create jobs.  </a:t>
            </a:r>
            <a:endParaRPr lang="en-US" sz="2000" dirty="0" smtClean="0"/>
          </a:p>
          <a:p>
            <a:r>
              <a:rPr lang="en-US" sz="2000" dirty="0" smtClean="0">
                <a:solidFill>
                  <a:srgbClr val="C00000"/>
                </a:solidFill>
              </a:rPr>
              <a:t>1,000,000 </a:t>
            </a:r>
            <a:r>
              <a:rPr lang="en-US" sz="2000" dirty="0">
                <a:solidFill>
                  <a:srgbClr val="C00000"/>
                </a:solidFill>
              </a:rPr>
              <a:t>new immigrant citizens who created 25 million high paying jobs in America is a far better policy than 1,000,000 illegal immigrants who take 1 million jobs from our poorest citizens.</a:t>
            </a:r>
            <a:endParaRPr lang="en-US" sz="2400" dirty="0" smtClean="0">
              <a:solidFill>
                <a:srgbClr val="C00000"/>
              </a:solidFill>
            </a:endParaRPr>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spTree>
    <p:extLst>
      <p:ext uri="{BB962C8B-B14F-4D97-AF65-F5344CB8AC3E}">
        <p14:creationId xmlns:p14="http://schemas.microsoft.com/office/powerpoint/2010/main" val="2606462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4" y="-76200"/>
            <a:ext cx="8666562" cy="1143000"/>
          </a:xfrm>
        </p:spPr>
        <p:txBody>
          <a:bodyPr>
            <a:normAutofit fontScale="90000"/>
          </a:bodyPr>
          <a:lstStyle/>
          <a:p>
            <a:r>
              <a:rPr lang="en-US" sz="3200" b="1" dirty="0" smtClean="0">
                <a:solidFill>
                  <a:srgbClr val="002060"/>
                </a:solidFill>
              </a:rPr>
              <a:t>7</a:t>
            </a:r>
            <a:r>
              <a:rPr lang="en-US" sz="3200" b="1" baseline="30000" dirty="0" smtClean="0">
                <a:solidFill>
                  <a:srgbClr val="002060"/>
                </a:solidFill>
              </a:rPr>
              <a:t>th</a:t>
            </a:r>
            <a:r>
              <a:rPr lang="en-US" sz="3200" b="1" dirty="0" smtClean="0">
                <a:solidFill>
                  <a:srgbClr val="002060"/>
                </a:solidFill>
              </a:rPr>
              <a:t> Core Belief </a:t>
            </a:r>
            <a:r>
              <a:rPr lang="en-US" sz="3600" b="1" dirty="0" smtClean="0">
                <a:solidFill>
                  <a:srgbClr val="002060"/>
                </a:solidFill>
              </a:rPr>
              <a:t/>
            </a:r>
            <a:br>
              <a:rPr lang="en-US" sz="3600" b="1" dirty="0" smtClean="0">
                <a:solidFill>
                  <a:srgbClr val="002060"/>
                </a:solidFill>
              </a:rPr>
            </a:br>
            <a:r>
              <a:rPr lang="en-US" sz="2200" b="1" dirty="0">
                <a:solidFill>
                  <a:srgbClr val="002060"/>
                </a:solidFill>
              </a:rPr>
              <a:t>I</a:t>
            </a:r>
            <a:r>
              <a:rPr lang="en-US" sz="2200" b="1" dirty="0" smtClean="0">
                <a:solidFill>
                  <a:srgbClr val="002060"/>
                </a:solidFill>
              </a:rPr>
              <a:t>f there were 11 million failures to secure Korean Border; they would be at war!</a:t>
            </a:r>
            <a:endParaRPr lang="en-US" sz="2200" b="1" dirty="0">
              <a:solidFill>
                <a:srgbClr val="002060"/>
              </a:solidFill>
            </a:endParaRPr>
          </a:p>
        </p:txBody>
      </p:sp>
      <p:sp>
        <p:nvSpPr>
          <p:cNvPr id="3" name="Content Placeholder 2"/>
          <p:cNvSpPr>
            <a:spLocks noGrp="1"/>
          </p:cNvSpPr>
          <p:nvPr>
            <p:ph idx="1"/>
          </p:nvPr>
        </p:nvSpPr>
        <p:spPr>
          <a:xfrm>
            <a:off x="0" y="899012"/>
            <a:ext cx="6324600" cy="3368188"/>
          </a:xfrm>
        </p:spPr>
        <p:txBody>
          <a:bodyPr>
            <a:normAutofit lnSpcReduction="10000"/>
          </a:bodyPr>
          <a:lstStyle/>
          <a:p>
            <a:r>
              <a:rPr lang="en-US" sz="2000" dirty="0"/>
              <a:t>Does it make since to have 30,000 of our troops </a:t>
            </a:r>
            <a:r>
              <a:rPr lang="en-US" sz="2000" b="1" u="sng" dirty="0" smtClean="0"/>
              <a:t>immobilized</a:t>
            </a:r>
            <a:r>
              <a:rPr lang="en-US" sz="2000" dirty="0" smtClean="0"/>
              <a:t> on Korean Border </a:t>
            </a:r>
            <a:r>
              <a:rPr lang="en-US" sz="2000" dirty="0"/>
              <a:t>to tightly secure their border when our own border is so porous?  </a:t>
            </a:r>
          </a:p>
          <a:p>
            <a:r>
              <a:rPr lang="en-US" sz="2000" b="1" dirty="0" smtClean="0">
                <a:solidFill>
                  <a:srgbClr val="00B0F0"/>
                </a:solidFill>
              </a:rPr>
              <a:t>WE SAY:  </a:t>
            </a:r>
            <a:r>
              <a:rPr lang="en-US" sz="2000" dirty="0" smtClean="0"/>
              <a:t>“Pull 80,000 </a:t>
            </a:r>
            <a:r>
              <a:rPr lang="en-US" sz="2000" dirty="0"/>
              <a:t>troops </a:t>
            </a:r>
            <a:r>
              <a:rPr lang="en-US" sz="2000" dirty="0" smtClean="0"/>
              <a:t>from </a:t>
            </a:r>
            <a:r>
              <a:rPr lang="en-US" sz="2000" dirty="0"/>
              <a:t>overseas and placed along </a:t>
            </a:r>
            <a:r>
              <a:rPr lang="en-US" sz="2000" dirty="0" smtClean="0"/>
              <a:t>our southern </a:t>
            </a:r>
            <a:r>
              <a:rPr lang="en-US" sz="2000" dirty="0"/>
              <a:t>border </a:t>
            </a:r>
            <a:r>
              <a:rPr lang="en-US" sz="2000" dirty="0" smtClean="0"/>
              <a:t>with 80,000 continental troops to prevent any more “guns” from crossing the border in response to insult/demand from Mexican President on 20MAY2010.”</a:t>
            </a:r>
          </a:p>
          <a:p>
            <a:r>
              <a:rPr lang="en-US" sz="2000" b="1" dirty="0" smtClean="0">
                <a:solidFill>
                  <a:srgbClr val="00B0F0"/>
                </a:solidFill>
              </a:rPr>
              <a:t>WE SAY:  </a:t>
            </a:r>
            <a:r>
              <a:rPr lang="en-US" sz="2000" dirty="0" smtClean="0"/>
              <a:t>“US military should create ships &amp; aircraft that can rapidly transport 1,000’s of troops from southern US border to anywhere in world in times of need.”</a:t>
            </a:r>
            <a:endParaRPr lang="en-US" sz="2400" dirty="0" smtClean="0"/>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035" y="3094675"/>
            <a:ext cx="2743200" cy="340882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626" y="899010"/>
            <a:ext cx="3041374" cy="202560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387" y="4091504"/>
            <a:ext cx="4918213" cy="2766495"/>
          </a:xfrm>
          <a:prstGeom prst="rect">
            <a:avLst/>
          </a:prstGeom>
        </p:spPr>
      </p:pic>
    </p:spTree>
    <p:extLst>
      <p:ext uri="{BB962C8B-B14F-4D97-AF65-F5344CB8AC3E}">
        <p14:creationId xmlns:p14="http://schemas.microsoft.com/office/powerpoint/2010/main" val="523073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4" y="-76200"/>
            <a:ext cx="8666562" cy="1143000"/>
          </a:xfrm>
        </p:spPr>
        <p:txBody>
          <a:bodyPr>
            <a:normAutofit/>
          </a:bodyPr>
          <a:lstStyle/>
          <a:p>
            <a:r>
              <a:rPr lang="en-US" sz="3200" b="1" dirty="0" smtClean="0">
                <a:solidFill>
                  <a:srgbClr val="002060"/>
                </a:solidFill>
              </a:rPr>
              <a:t>8</a:t>
            </a:r>
            <a:r>
              <a:rPr lang="en-US" sz="3200" b="1" baseline="30000" dirty="0" smtClean="0">
                <a:solidFill>
                  <a:srgbClr val="002060"/>
                </a:solidFill>
              </a:rPr>
              <a:t>th</a:t>
            </a:r>
            <a:r>
              <a:rPr lang="en-US" sz="3200" b="1" dirty="0" smtClean="0">
                <a:solidFill>
                  <a:srgbClr val="002060"/>
                </a:solidFill>
              </a:rPr>
              <a:t> Core Belief </a:t>
            </a:r>
            <a:r>
              <a:rPr lang="en-US" sz="3600" b="1" dirty="0" smtClean="0">
                <a:solidFill>
                  <a:srgbClr val="002060"/>
                </a:solidFill>
              </a:rPr>
              <a:t/>
            </a:r>
            <a:br>
              <a:rPr lang="en-US" sz="3600" b="1" dirty="0" smtClean="0">
                <a:solidFill>
                  <a:srgbClr val="002060"/>
                </a:solidFill>
              </a:rPr>
            </a:br>
            <a:r>
              <a:rPr lang="en-US" sz="2400" b="1" dirty="0" smtClean="0">
                <a:solidFill>
                  <a:srgbClr val="002060"/>
                </a:solidFill>
              </a:rPr>
              <a:t>America has most ASININE policy toward Coal &amp; Energy</a:t>
            </a:r>
            <a:endParaRPr lang="en-US" sz="2200" b="1" dirty="0">
              <a:solidFill>
                <a:srgbClr val="002060"/>
              </a:solidFill>
            </a:endParaRPr>
          </a:p>
        </p:txBody>
      </p:sp>
      <p:sp>
        <p:nvSpPr>
          <p:cNvPr id="3" name="Content Placeholder 2"/>
          <p:cNvSpPr>
            <a:spLocks noGrp="1"/>
          </p:cNvSpPr>
          <p:nvPr>
            <p:ph idx="1"/>
          </p:nvPr>
        </p:nvSpPr>
        <p:spPr>
          <a:xfrm>
            <a:off x="36399" y="838200"/>
            <a:ext cx="9028131" cy="3810001"/>
          </a:xfrm>
        </p:spPr>
        <p:txBody>
          <a:bodyPr>
            <a:normAutofit/>
          </a:bodyPr>
          <a:lstStyle/>
          <a:p>
            <a:r>
              <a:rPr lang="en-US" sz="2000" dirty="0" smtClean="0"/>
              <a:t>Rather </a:t>
            </a:r>
            <a:r>
              <a:rPr lang="en-US" sz="2000" dirty="0"/>
              <a:t>than burning coal in the most regulated </a:t>
            </a:r>
            <a:r>
              <a:rPr lang="en-US" sz="2000" dirty="0" smtClean="0"/>
              <a:t>&amp; </a:t>
            </a:r>
            <a:r>
              <a:rPr lang="en-US" sz="2000" dirty="0"/>
              <a:t>most filtered power plants in the </a:t>
            </a:r>
            <a:r>
              <a:rPr lang="en-US" sz="2000" dirty="0" smtClean="0"/>
              <a:t>world, </a:t>
            </a:r>
            <a:r>
              <a:rPr lang="en-US" sz="2000" dirty="0"/>
              <a:t>we ship the same coal thousands of miles to the least regulated </a:t>
            </a:r>
            <a:r>
              <a:rPr lang="en-US" sz="2000" dirty="0" smtClean="0"/>
              <a:t>&amp; </a:t>
            </a:r>
            <a:r>
              <a:rPr lang="en-US" sz="2000" dirty="0"/>
              <a:t>least filtered power plants in the world. </a:t>
            </a:r>
            <a:endParaRPr lang="en-US" sz="2000" dirty="0" smtClean="0"/>
          </a:p>
          <a:p>
            <a:r>
              <a:rPr lang="en-US" sz="2000" dirty="0" smtClean="0"/>
              <a:t>As a result: China can generate electricity &amp; steel cheaper than America</a:t>
            </a:r>
          </a:p>
          <a:p>
            <a:pPr marL="0" indent="0">
              <a:buNone/>
            </a:pPr>
            <a:r>
              <a:rPr lang="en-US" sz="2100" dirty="0" smtClean="0"/>
              <a:t>While </a:t>
            </a:r>
            <a:r>
              <a:rPr lang="en-US" sz="2100" dirty="0"/>
              <a:t>America imports more than 50% of the petroleum consumed in the US, we actually have a </a:t>
            </a:r>
            <a:r>
              <a:rPr lang="en-US" sz="2100" b="1" dirty="0">
                <a:solidFill>
                  <a:srgbClr val="C00000"/>
                </a:solidFill>
              </a:rPr>
              <a:t>surplus of coal and natural gas</a:t>
            </a:r>
            <a:r>
              <a:rPr lang="en-US" sz="2100" dirty="0"/>
              <a:t>.  </a:t>
            </a:r>
            <a:endParaRPr lang="en-US" sz="2100" dirty="0" smtClean="0"/>
          </a:p>
          <a:p>
            <a:r>
              <a:rPr lang="en-US" sz="2100" dirty="0" smtClean="0"/>
              <a:t>By </a:t>
            </a:r>
            <a:r>
              <a:rPr lang="en-US" sz="2100" b="1" dirty="0">
                <a:solidFill>
                  <a:srgbClr val="FF0000"/>
                </a:solidFill>
              </a:rPr>
              <a:t>using </a:t>
            </a:r>
            <a:r>
              <a:rPr lang="en-US" sz="2100" b="1" dirty="0" smtClean="0">
                <a:solidFill>
                  <a:srgbClr val="FF0000"/>
                </a:solidFill>
              </a:rPr>
              <a:t>maximum amount of natural gas for transportation</a:t>
            </a:r>
            <a:r>
              <a:rPr lang="en-US" sz="2100" dirty="0" smtClean="0"/>
              <a:t>, </a:t>
            </a:r>
            <a:r>
              <a:rPr lang="en-US" sz="2100" dirty="0"/>
              <a:t>we </a:t>
            </a:r>
            <a:r>
              <a:rPr lang="en-US" sz="2100" dirty="0" smtClean="0"/>
              <a:t>will:</a:t>
            </a:r>
          </a:p>
          <a:p>
            <a:pPr lvl="1"/>
            <a:r>
              <a:rPr lang="en-US" sz="1800" dirty="0" smtClean="0"/>
              <a:t>Use </a:t>
            </a:r>
            <a:r>
              <a:rPr lang="en-US" sz="1800" dirty="0"/>
              <a:t>more domestic energy resources and </a:t>
            </a:r>
            <a:endParaRPr lang="en-US" sz="1800" dirty="0" smtClean="0"/>
          </a:p>
          <a:p>
            <a:pPr lvl="1"/>
            <a:r>
              <a:rPr lang="en-US" sz="1800" dirty="0" smtClean="0"/>
              <a:t>drive </a:t>
            </a:r>
            <a:r>
              <a:rPr lang="en-US" sz="1800" dirty="0"/>
              <a:t>up the </a:t>
            </a:r>
            <a:r>
              <a:rPr lang="en-US" sz="1800" dirty="0" smtClean="0"/>
              <a:t>demand for and cost of </a:t>
            </a:r>
            <a:r>
              <a:rPr lang="en-US" sz="1800" dirty="0"/>
              <a:t>electricity, which will </a:t>
            </a:r>
            <a:endParaRPr lang="en-US" sz="1800" dirty="0" smtClean="0"/>
          </a:p>
          <a:p>
            <a:pPr lvl="1"/>
            <a:r>
              <a:rPr lang="en-US" sz="1800" dirty="0" smtClean="0"/>
              <a:t>cause </a:t>
            </a:r>
            <a:r>
              <a:rPr lang="en-US" sz="1800" dirty="0"/>
              <a:t>the renewable energy resources to have a better Return On Investment leading to their greater use</a:t>
            </a:r>
            <a:endParaRPr lang="en-US" sz="1800" dirty="0" smtClean="0"/>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225" y="4298720"/>
            <a:ext cx="4378980" cy="2517913"/>
          </a:xfrm>
          <a:prstGeom prst="rect">
            <a:avLst/>
          </a:prstGeom>
        </p:spPr>
      </p:pic>
      <p:sp>
        <p:nvSpPr>
          <p:cNvPr id="5" name="TextBox 4"/>
          <p:cNvSpPr txBox="1"/>
          <p:nvPr/>
        </p:nvSpPr>
        <p:spPr>
          <a:xfrm>
            <a:off x="6800396" y="4434293"/>
            <a:ext cx="2113809" cy="369332"/>
          </a:xfrm>
          <a:prstGeom prst="rect">
            <a:avLst/>
          </a:prstGeom>
          <a:noFill/>
        </p:spPr>
        <p:txBody>
          <a:bodyPr wrap="square" rtlCol="0">
            <a:spAutoFit/>
          </a:bodyPr>
          <a:lstStyle/>
          <a:p>
            <a:pPr algn="ctr"/>
            <a:r>
              <a:rPr lang="en-US" dirty="0" smtClean="0"/>
              <a:t>Chinese Power Plant</a:t>
            </a:r>
            <a:endParaRPr lang="en-US" dirty="0"/>
          </a:p>
        </p:txBody>
      </p:sp>
      <p:sp>
        <p:nvSpPr>
          <p:cNvPr id="7" name="TextBox 6"/>
          <p:cNvSpPr txBox="1"/>
          <p:nvPr/>
        </p:nvSpPr>
        <p:spPr>
          <a:xfrm>
            <a:off x="62948" y="4569864"/>
            <a:ext cx="4356652"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USA </a:t>
            </a:r>
            <a:r>
              <a:rPr lang="en-US" sz="2000" dirty="0"/>
              <a:t>only receives 16.54% of its imported oil from the Persian Gulf, </a:t>
            </a:r>
            <a:r>
              <a:rPr lang="en-US" sz="2000" dirty="0" smtClean="0"/>
              <a:t>but </a:t>
            </a:r>
            <a:r>
              <a:rPr lang="en-US" sz="2000" dirty="0"/>
              <a:t>carries </a:t>
            </a:r>
            <a:r>
              <a:rPr lang="en-US" sz="2000" dirty="0" smtClean="0"/>
              <a:t>entire </a:t>
            </a:r>
            <a:r>
              <a:rPr lang="en-US" sz="2000" dirty="0"/>
              <a:t>burden of ensuring </a:t>
            </a:r>
            <a:r>
              <a:rPr lang="en-US" sz="2000" dirty="0" smtClean="0"/>
              <a:t>Persian </a:t>
            </a:r>
            <a:r>
              <a:rPr lang="en-US" sz="2000" dirty="0"/>
              <a:t>Gulf is open </a:t>
            </a:r>
            <a:endParaRPr lang="en-US" sz="2000" dirty="0" smtClean="0"/>
          </a:p>
          <a:p>
            <a:pPr marL="285750" indent="-285750">
              <a:buFont typeface="Arial" panose="020B0604020202020204" pitchFamily="34" charset="0"/>
              <a:buChar char="•"/>
            </a:pPr>
            <a:r>
              <a:rPr lang="en-US" sz="2000" dirty="0"/>
              <a:t>Japan, India, China, and S. Korea are far more dependent upon Persian Gulf oil than the USA</a:t>
            </a:r>
            <a:r>
              <a:rPr lang="en-US" sz="2000" dirty="0" smtClean="0"/>
              <a:t>. </a:t>
            </a:r>
            <a:endParaRPr lang="en-US" sz="2000" dirty="0"/>
          </a:p>
        </p:txBody>
      </p:sp>
    </p:spTree>
    <p:extLst>
      <p:ext uri="{BB962C8B-B14F-4D97-AF65-F5344CB8AC3E}">
        <p14:creationId xmlns:p14="http://schemas.microsoft.com/office/powerpoint/2010/main" val="101870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4" y="-76200"/>
            <a:ext cx="8666562" cy="1143000"/>
          </a:xfrm>
        </p:spPr>
        <p:txBody>
          <a:bodyPr>
            <a:normAutofit/>
          </a:bodyPr>
          <a:lstStyle/>
          <a:p>
            <a:r>
              <a:rPr lang="en-US" sz="3200" b="1" dirty="0" smtClean="0">
                <a:solidFill>
                  <a:srgbClr val="002060"/>
                </a:solidFill>
              </a:rPr>
              <a:t>9</a:t>
            </a:r>
            <a:r>
              <a:rPr lang="en-US" sz="3200" b="1" baseline="30000" dirty="0" smtClean="0">
                <a:solidFill>
                  <a:srgbClr val="002060"/>
                </a:solidFill>
              </a:rPr>
              <a:t>th</a:t>
            </a:r>
            <a:r>
              <a:rPr lang="en-US" sz="3200" b="1" dirty="0" smtClean="0">
                <a:solidFill>
                  <a:srgbClr val="002060"/>
                </a:solidFill>
              </a:rPr>
              <a:t> Core Belief </a:t>
            </a:r>
            <a:r>
              <a:rPr lang="en-US" sz="3600" b="1" dirty="0" smtClean="0">
                <a:solidFill>
                  <a:srgbClr val="002060"/>
                </a:solidFill>
              </a:rPr>
              <a:t/>
            </a:r>
            <a:br>
              <a:rPr lang="en-US" sz="3600" b="1" dirty="0" smtClean="0">
                <a:solidFill>
                  <a:srgbClr val="002060"/>
                </a:solidFill>
              </a:rPr>
            </a:br>
            <a:r>
              <a:rPr lang="en-US" sz="2400" b="1" dirty="0" smtClean="0">
                <a:solidFill>
                  <a:srgbClr val="002060"/>
                </a:solidFill>
              </a:rPr>
              <a:t>Americans do not want </a:t>
            </a:r>
            <a:r>
              <a:rPr lang="en-US" sz="2400" b="1" dirty="0" smtClean="0">
                <a:solidFill>
                  <a:srgbClr val="FF0000"/>
                </a:solidFill>
              </a:rPr>
              <a:t>JOBS</a:t>
            </a:r>
            <a:r>
              <a:rPr lang="en-US" sz="2400" b="1" dirty="0" smtClean="0">
                <a:solidFill>
                  <a:srgbClr val="002060"/>
                </a:solidFill>
              </a:rPr>
              <a:t> – They want </a:t>
            </a:r>
            <a:r>
              <a:rPr lang="en-US" sz="2400" b="1" dirty="0" smtClean="0">
                <a:solidFill>
                  <a:srgbClr val="FF0000"/>
                </a:solidFill>
              </a:rPr>
              <a:t>CAREERS</a:t>
            </a:r>
            <a:endParaRPr lang="en-US" sz="2200" b="1" dirty="0">
              <a:solidFill>
                <a:srgbClr val="FF0000"/>
              </a:solidFill>
            </a:endParaRPr>
          </a:p>
        </p:txBody>
      </p:sp>
      <p:sp>
        <p:nvSpPr>
          <p:cNvPr id="3" name="Content Placeholder 2"/>
          <p:cNvSpPr>
            <a:spLocks noGrp="1"/>
          </p:cNvSpPr>
          <p:nvPr>
            <p:ph idx="1"/>
          </p:nvPr>
        </p:nvSpPr>
        <p:spPr>
          <a:xfrm>
            <a:off x="0" y="1076324"/>
            <a:ext cx="4876800" cy="2886075"/>
          </a:xfrm>
        </p:spPr>
        <p:txBody>
          <a:bodyPr>
            <a:normAutofit fontScale="92500"/>
          </a:bodyPr>
          <a:lstStyle/>
          <a:p>
            <a:r>
              <a:rPr lang="en-US" sz="2400" dirty="0"/>
              <a:t>This administration spent nearly a </a:t>
            </a:r>
            <a:r>
              <a:rPr lang="en-US" sz="2400" dirty="0" smtClean="0"/>
              <a:t>$1 </a:t>
            </a:r>
            <a:r>
              <a:rPr lang="en-US" sz="2800" b="1" u="sng" dirty="0" smtClean="0"/>
              <a:t>trillion </a:t>
            </a:r>
            <a:r>
              <a:rPr lang="en-US" sz="2400" dirty="0"/>
              <a:t>on </a:t>
            </a:r>
            <a:r>
              <a:rPr lang="en-US" sz="2400" dirty="0" smtClean="0"/>
              <a:t>shovel </a:t>
            </a:r>
            <a:r>
              <a:rPr lang="en-US" sz="2400" dirty="0"/>
              <a:t>ready jobs and thinking that is a good thing.  </a:t>
            </a:r>
            <a:endParaRPr lang="en-US" sz="2400" dirty="0" smtClean="0"/>
          </a:p>
          <a:p>
            <a:r>
              <a:rPr lang="en-US" sz="2400" dirty="0" smtClean="0"/>
              <a:t>In 6 months, most of these building </a:t>
            </a:r>
            <a:r>
              <a:rPr lang="en-US" sz="2400" dirty="0"/>
              <a:t>projects are </a:t>
            </a:r>
            <a:r>
              <a:rPr lang="en-US" sz="2400" dirty="0" smtClean="0"/>
              <a:t>completed &amp; workers return to the unemployment lines.</a:t>
            </a:r>
          </a:p>
          <a:p>
            <a:r>
              <a:rPr lang="en-US" sz="2400" dirty="0" smtClean="0"/>
              <a:t>Americans want CAREERS, not JOBS.</a:t>
            </a:r>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978" y="1127759"/>
            <a:ext cx="3645787" cy="23012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072556"/>
            <a:ext cx="4313856" cy="2404444"/>
          </a:xfrm>
          <a:prstGeom prst="rect">
            <a:avLst/>
          </a:prstGeom>
        </p:spPr>
      </p:pic>
      <p:sp>
        <p:nvSpPr>
          <p:cNvPr id="6" name="TextBox 5"/>
          <p:cNvSpPr txBox="1"/>
          <p:nvPr/>
        </p:nvSpPr>
        <p:spPr>
          <a:xfrm>
            <a:off x="4550465" y="3657600"/>
            <a:ext cx="4517335" cy="2554545"/>
          </a:xfrm>
          <a:prstGeom prst="rect">
            <a:avLst/>
          </a:prstGeom>
          <a:noFill/>
        </p:spPr>
        <p:txBody>
          <a:bodyPr wrap="square" rtlCol="0">
            <a:spAutoFit/>
          </a:bodyPr>
          <a:lstStyle/>
          <a:p>
            <a:r>
              <a:rPr lang="en-US" sz="2000" b="1" dirty="0" smtClean="0">
                <a:solidFill>
                  <a:srgbClr val="00B0F0"/>
                </a:solidFill>
              </a:rPr>
              <a:t>WE SAY</a:t>
            </a:r>
            <a:r>
              <a:rPr lang="en-US" sz="2000" dirty="0" smtClean="0"/>
              <a:t>: “America should make massive investments in automation (to bring manufacturing jobs back to America) and energy recovery. “ </a:t>
            </a:r>
          </a:p>
          <a:p>
            <a:r>
              <a:rPr lang="en-US" sz="2000" dirty="0" smtClean="0"/>
              <a:t>$1 Trillion spent on energy recovery &amp; automation projects will produce far more long lasting &amp; well-paying careers than these “shovel ready” jobs.</a:t>
            </a:r>
            <a:endParaRPr lang="en-US" sz="2000" dirty="0"/>
          </a:p>
        </p:txBody>
      </p:sp>
    </p:spTree>
    <p:extLst>
      <p:ext uri="{BB962C8B-B14F-4D97-AF65-F5344CB8AC3E}">
        <p14:creationId xmlns:p14="http://schemas.microsoft.com/office/powerpoint/2010/main" val="360984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7772400" cy="838200"/>
          </a:xfrm>
        </p:spPr>
        <p:txBody>
          <a:bodyPr>
            <a:normAutofit fontScale="90000"/>
          </a:bodyPr>
          <a:lstStyle/>
          <a:p>
            <a:r>
              <a:rPr lang="en-US" dirty="0" smtClean="0"/>
              <a:t>The USA Party</a:t>
            </a:r>
            <a:br>
              <a:rPr lang="en-US" dirty="0" smtClean="0"/>
            </a:br>
            <a:r>
              <a:rPr lang="en-US" sz="2700" dirty="0" smtClean="0">
                <a:hlinkClick r:id="rId3"/>
              </a:rPr>
              <a:t>http://theusaparty.com</a:t>
            </a:r>
            <a:r>
              <a:rPr lang="en-US" sz="2700" dirty="0" smtClean="0"/>
              <a:t>  </a:t>
            </a:r>
            <a:r>
              <a:rPr lang="en-US" dirty="0" smtClean="0"/>
              <a:t/>
            </a:r>
            <a:br>
              <a:rPr lang="en-US" dirty="0" smtClean="0"/>
            </a:br>
            <a:endParaRPr lang="en-US" dirty="0"/>
          </a:p>
        </p:txBody>
      </p:sp>
      <p:sp>
        <p:nvSpPr>
          <p:cNvPr id="3" name="Subtitle 2"/>
          <p:cNvSpPr>
            <a:spLocks noGrp="1"/>
          </p:cNvSpPr>
          <p:nvPr>
            <p:ph type="subTitle" idx="1"/>
          </p:nvPr>
        </p:nvSpPr>
        <p:spPr>
          <a:xfrm>
            <a:off x="304800" y="685800"/>
            <a:ext cx="8610600" cy="6172200"/>
          </a:xfrm>
        </p:spPr>
        <p:txBody>
          <a:bodyPr>
            <a:normAutofit fontScale="85000" lnSpcReduction="20000"/>
          </a:bodyPr>
          <a:lstStyle/>
          <a:p>
            <a:pPr marL="457200" indent="-457200" algn="l">
              <a:buFont typeface="+mj-lt"/>
              <a:buAutoNum type="arabicPeriod"/>
            </a:pPr>
            <a:r>
              <a:rPr lang="en-US" sz="2000" dirty="0" smtClean="0">
                <a:solidFill>
                  <a:schemeClr val="tx1"/>
                </a:solidFill>
              </a:rPr>
              <a:t>Who is the USA Party</a:t>
            </a:r>
          </a:p>
          <a:p>
            <a:pPr marL="457200" indent="-457200" algn="l">
              <a:buFont typeface="+mj-lt"/>
              <a:buAutoNum type="arabicPeriod"/>
            </a:pPr>
            <a:r>
              <a:rPr lang="en-US" sz="2000" dirty="0" smtClean="0">
                <a:solidFill>
                  <a:schemeClr val="tx1"/>
                </a:solidFill>
              </a:rPr>
              <a:t>Who are the USA Party’s base</a:t>
            </a:r>
          </a:p>
          <a:p>
            <a:pPr marL="457200" indent="-457200" algn="l">
              <a:buFont typeface="+mj-lt"/>
              <a:buAutoNum type="arabicPeriod"/>
            </a:pPr>
            <a:r>
              <a:rPr lang="en-US" sz="2000" dirty="0" smtClean="0">
                <a:solidFill>
                  <a:schemeClr val="tx1"/>
                </a:solidFill>
              </a:rPr>
              <a:t>Special Interest Groups control our Government</a:t>
            </a:r>
          </a:p>
          <a:p>
            <a:pPr marL="457200" indent="-457200" algn="l">
              <a:buFont typeface="+mj-lt"/>
              <a:buAutoNum type="arabicPeriod"/>
            </a:pPr>
            <a:r>
              <a:rPr lang="en-US" sz="2000" dirty="0" smtClean="0">
                <a:solidFill>
                  <a:schemeClr val="tx1"/>
                </a:solidFill>
              </a:rPr>
              <a:t>Are you tired of the political non-sense</a:t>
            </a:r>
          </a:p>
          <a:p>
            <a:pPr marL="457200" indent="-457200" algn="l">
              <a:buFont typeface="+mj-lt"/>
              <a:buAutoNum type="arabicPeriod"/>
            </a:pPr>
            <a:r>
              <a:rPr lang="en-US" sz="2000" dirty="0" smtClean="0">
                <a:solidFill>
                  <a:schemeClr val="tx1"/>
                </a:solidFill>
              </a:rPr>
              <a:t>Special Interest Gurus</a:t>
            </a:r>
          </a:p>
          <a:p>
            <a:pPr marL="457200" indent="-457200" algn="l">
              <a:buFont typeface="+mj-lt"/>
              <a:buAutoNum type="arabicPeriod"/>
            </a:pPr>
            <a:r>
              <a:rPr lang="en-US" sz="2000" dirty="0">
                <a:solidFill>
                  <a:schemeClr val="tx1"/>
                </a:solidFill>
              </a:rPr>
              <a:t>Giant Social-Economic Experiment</a:t>
            </a:r>
          </a:p>
          <a:p>
            <a:pPr marL="457200" indent="-457200" algn="l">
              <a:buFont typeface="+mj-lt"/>
              <a:buAutoNum type="arabicPeriod"/>
            </a:pPr>
            <a:r>
              <a:rPr lang="en-US" sz="2000" dirty="0" smtClean="0">
                <a:solidFill>
                  <a:schemeClr val="tx1"/>
                </a:solidFill>
              </a:rPr>
              <a:t>How to give power back to the people</a:t>
            </a:r>
          </a:p>
          <a:p>
            <a:pPr marL="457200" indent="-457200" algn="l">
              <a:buFont typeface="+mj-lt"/>
              <a:buAutoNum type="arabicPeriod"/>
            </a:pPr>
            <a:r>
              <a:rPr lang="en-US" sz="2000" dirty="0" smtClean="0">
                <a:solidFill>
                  <a:schemeClr val="tx1"/>
                </a:solidFill>
              </a:rPr>
              <a:t>USA Core Belief 1:  States in charge of Health, Welfare, &amp; Education</a:t>
            </a:r>
          </a:p>
          <a:p>
            <a:pPr marL="457200" indent="-457200" algn="l">
              <a:buFont typeface="+mj-lt"/>
              <a:buAutoNum type="arabicPeriod"/>
            </a:pPr>
            <a:r>
              <a:rPr lang="en-US" sz="2000" dirty="0" smtClean="0">
                <a:solidFill>
                  <a:schemeClr val="tx1"/>
                </a:solidFill>
              </a:rPr>
              <a:t>USA Core Belief 2:  No Block Grants</a:t>
            </a:r>
          </a:p>
          <a:p>
            <a:pPr marL="457200" indent="-457200" algn="l">
              <a:buFont typeface="+mj-lt"/>
              <a:buAutoNum type="arabicPeriod"/>
            </a:pPr>
            <a:r>
              <a:rPr lang="en-US" sz="2000" dirty="0" smtClean="0">
                <a:solidFill>
                  <a:schemeClr val="tx1"/>
                </a:solidFill>
              </a:rPr>
              <a:t>USA Core Belief 3:  Only the Wealthy pay taxes</a:t>
            </a:r>
          </a:p>
          <a:p>
            <a:pPr marL="457200" indent="-457200" algn="l">
              <a:buFont typeface="+mj-lt"/>
              <a:buAutoNum type="arabicPeriod"/>
            </a:pPr>
            <a:r>
              <a:rPr lang="en-US" sz="2000" dirty="0" smtClean="0">
                <a:solidFill>
                  <a:schemeClr val="tx1"/>
                </a:solidFill>
              </a:rPr>
              <a:t>USA Core Belief 4:  Social Security is an Obligation, not an entitlement</a:t>
            </a:r>
          </a:p>
          <a:p>
            <a:pPr marL="457200" indent="-457200" algn="l">
              <a:buFont typeface="+mj-lt"/>
              <a:buAutoNum type="arabicPeriod"/>
            </a:pPr>
            <a:r>
              <a:rPr lang="en-US" sz="2000" dirty="0">
                <a:solidFill>
                  <a:schemeClr val="tx1"/>
                </a:solidFill>
              </a:rPr>
              <a:t>USA Core Belief </a:t>
            </a:r>
            <a:r>
              <a:rPr lang="en-US" sz="2000" dirty="0" smtClean="0">
                <a:solidFill>
                  <a:schemeClr val="tx1"/>
                </a:solidFill>
              </a:rPr>
              <a:t>5:  </a:t>
            </a:r>
            <a:r>
              <a:rPr lang="en-US" sz="2000" dirty="0" err="1">
                <a:solidFill>
                  <a:schemeClr val="tx1"/>
                </a:solidFill>
              </a:rPr>
              <a:t>Dept</a:t>
            </a:r>
            <a:r>
              <a:rPr lang="en-US" sz="2000" dirty="0">
                <a:solidFill>
                  <a:schemeClr val="tx1"/>
                </a:solidFill>
              </a:rPr>
              <a:t> of Transportation independent of Treasure Fund</a:t>
            </a:r>
          </a:p>
          <a:p>
            <a:pPr marL="457200" indent="-457200" algn="l">
              <a:buFont typeface="+mj-lt"/>
              <a:buAutoNum type="arabicPeriod"/>
            </a:pPr>
            <a:r>
              <a:rPr lang="en-US" sz="2000" dirty="0" smtClean="0">
                <a:solidFill>
                  <a:schemeClr val="tx1"/>
                </a:solidFill>
              </a:rPr>
              <a:t>USA Core Belief 6:  End Slavery in America</a:t>
            </a:r>
          </a:p>
          <a:p>
            <a:pPr marL="457200" indent="-457200" algn="l">
              <a:buFont typeface="+mj-lt"/>
              <a:buAutoNum type="arabicPeriod"/>
            </a:pPr>
            <a:r>
              <a:rPr lang="en-US" sz="2000" dirty="0" smtClean="0">
                <a:solidFill>
                  <a:schemeClr val="tx1"/>
                </a:solidFill>
              </a:rPr>
              <a:t>USA Core Belief 7:  11 million failures to secure border</a:t>
            </a:r>
          </a:p>
          <a:p>
            <a:pPr marL="457200" indent="-457200" algn="l">
              <a:buFont typeface="+mj-lt"/>
              <a:buAutoNum type="arabicPeriod"/>
            </a:pPr>
            <a:r>
              <a:rPr lang="en-US" sz="2000" dirty="0" smtClean="0">
                <a:solidFill>
                  <a:schemeClr val="tx1"/>
                </a:solidFill>
              </a:rPr>
              <a:t>USA Core Belief 8:  America’s Asinine policy towards Coal</a:t>
            </a:r>
          </a:p>
          <a:p>
            <a:pPr marL="457200" indent="-457200" algn="l">
              <a:buFont typeface="+mj-lt"/>
              <a:buAutoNum type="arabicPeriod"/>
            </a:pPr>
            <a:r>
              <a:rPr lang="en-US" sz="2000" dirty="0" smtClean="0">
                <a:solidFill>
                  <a:schemeClr val="tx1"/>
                </a:solidFill>
              </a:rPr>
              <a:t>USA Core Belief 9:  Americans don’t want JOBS; they want CAREERS</a:t>
            </a:r>
          </a:p>
          <a:p>
            <a:pPr marL="457200" indent="-457200" algn="l">
              <a:buFont typeface="+mj-lt"/>
              <a:buAutoNum type="arabicPeriod"/>
            </a:pPr>
            <a:r>
              <a:rPr lang="en-US" sz="2000" dirty="0" smtClean="0">
                <a:solidFill>
                  <a:schemeClr val="tx1"/>
                </a:solidFill>
              </a:rPr>
              <a:t>USA Core Belief 10:  Education is evaluated incorrectly</a:t>
            </a:r>
          </a:p>
          <a:p>
            <a:pPr marL="457200" indent="-457200" algn="l">
              <a:buFont typeface="+mj-lt"/>
              <a:buAutoNum type="arabicPeriod"/>
            </a:pPr>
            <a:r>
              <a:rPr lang="en-US" sz="2000" dirty="0" smtClean="0">
                <a:solidFill>
                  <a:schemeClr val="tx1"/>
                </a:solidFill>
              </a:rPr>
              <a:t>USA Core Belief 11a:  America must return to the MOON</a:t>
            </a:r>
          </a:p>
          <a:p>
            <a:pPr marL="457200" indent="-457200" algn="l">
              <a:buFont typeface="+mj-lt"/>
              <a:buAutoNum type="arabicPeriod"/>
            </a:pPr>
            <a:r>
              <a:rPr lang="en-US" sz="2000" dirty="0" smtClean="0">
                <a:solidFill>
                  <a:schemeClr val="tx1"/>
                </a:solidFill>
              </a:rPr>
              <a:t>USA Core Belief 11b:  Commercialize space via Space Billets</a:t>
            </a:r>
          </a:p>
          <a:p>
            <a:pPr marL="457200" indent="-457200" algn="l">
              <a:buFont typeface="+mj-lt"/>
              <a:buAutoNum type="arabicPeriod"/>
            </a:pPr>
            <a:r>
              <a:rPr lang="en-US" sz="2000" dirty="0" smtClean="0">
                <a:solidFill>
                  <a:schemeClr val="tx1"/>
                </a:solidFill>
              </a:rPr>
              <a:t>Our Healthcare Plan</a:t>
            </a:r>
          </a:p>
          <a:p>
            <a:pPr marL="457200" indent="-457200" algn="l">
              <a:buFont typeface="+mj-lt"/>
              <a:buAutoNum type="arabicPeriod"/>
            </a:pPr>
            <a:r>
              <a:rPr lang="en-US" sz="2000" dirty="0" smtClean="0">
                <a:solidFill>
                  <a:schemeClr val="tx1"/>
                </a:solidFill>
              </a:rPr>
              <a:t>The 10 Commandments in Legal Terms</a:t>
            </a:r>
          </a:p>
          <a:p>
            <a:pPr marL="457200" indent="-457200" algn="l">
              <a:buFont typeface="+mj-lt"/>
              <a:buAutoNum type="arabicPeriod"/>
            </a:pPr>
            <a:r>
              <a:rPr lang="en-US" sz="2000" dirty="0" smtClean="0">
                <a:solidFill>
                  <a:schemeClr val="tx1"/>
                </a:solidFill>
              </a:rPr>
              <a:t>Water for LA and the Great Plains</a:t>
            </a:r>
          </a:p>
          <a:p>
            <a:pPr marL="457200" indent="-457200" algn="l">
              <a:buFont typeface="+mj-lt"/>
              <a:buAutoNum type="arabicPeriod"/>
            </a:pPr>
            <a:r>
              <a:rPr lang="en-US" sz="2000" dirty="0" smtClean="0">
                <a:solidFill>
                  <a:schemeClr val="tx1"/>
                </a:solidFill>
              </a:rPr>
              <a:t>Conclusion</a:t>
            </a:r>
          </a:p>
          <a:p>
            <a:endParaRPr lang="en-US" dirty="0"/>
          </a:p>
        </p:txBody>
      </p:sp>
    </p:spTree>
    <p:extLst>
      <p:ext uri="{BB962C8B-B14F-4D97-AF65-F5344CB8AC3E}">
        <p14:creationId xmlns:p14="http://schemas.microsoft.com/office/powerpoint/2010/main" val="234177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3" y="152400"/>
            <a:ext cx="8666562" cy="1143000"/>
          </a:xfrm>
        </p:spPr>
        <p:txBody>
          <a:bodyPr>
            <a:normAutofit fontScale="90000"/>
          </a:bodyPr>
          <a:lstStyle/>
          <a:p>
            <a:r>
              <a:rPr lang="en-US" sz="3200" b="1" dirty="0" smtClean="0">
                <a:solidFill>
                  <a:srgbClr val="002060"/>
                </a:solidFill>
              </a:rPr>
              <a:t>10</a:t>
            </a:r>
            <a:r>
              <a:rPr lang="en-US" sz="3200" b="1" baseline="30000" dirty="0" smtClean="0">
                <a:solidFill>
                  <a:srgbClr val="002060"/>
                </a:solidFill>
              </a:rPr>
              <a:t>th</a:t>
            </a:r>
            <a:r>
              <a:rPr lang="en-US" sz="3200" b="1" dirty="0" smtClean="0">
                <a:solidFill>
                  <a:srgbClr val="002060"/>
                </a:solidFill>
              </a:rPr>
              <a:t> Core Belief</a:t>
            </a:r>
            <a:r>
              <a:rPr lang="en-US" sz="3600" b="1" dirty="0" smtClean="0">
                <a:solidFill>
                  <a:srgbClr val="002060"/>
                </a:solidFill>
              </a:rPr>
              <a:t/>
            </a:r>
            <a:br>
              <a:rPr lang="en-US" sz="3600" b="1" dirty="0" smtClean="0">
                <a:solidFill>
                  <a:srgbClr val="002060"/>
                </a:solidFill>
              </a:rPr>
            </a:br>
            <a:r>
              <a:rPr lang="en-US" sz="2400" b="1" dirty="0" smtClean="0">
                <a:solidFill>
                  <a:srgbClr val="00B0F0"/>
                </a:solidFill>
              </a:rPr>
              <a:t>THEY SAY</a:t>
            </a:r>
            <a:r>
              <a:rPr lang="en-US" sz="2400" dirty="0" smtClean="0"/>
              <a:t>, “Our kids are failing due to bad teachers</a:t>
            </a:r>
            <a:r>
              <a:rPr lang="en-US" sz="2400" i="1" dirty="0" smtClean="0"/>
              <a:t>.”</a:t>
            </a:r>
            <a:r>
              <a:rPr lang="en-US" sz="2400" dirty="0"/>
              <a:t/>
            </a:r>
            <a:br>
              <a:rPr lang="en-US" sz="2400" dirty="0"/>
            </a:br>
            <a:r>
              <a:rPr lang="en-US" sz="2400" b="1" dirty="0" smtClean="0">
                <a:solidFill>
                  <a:srgbClr val="00B0F0"/>
                </a:solidFill>
              </a:rPr>
              <a:t>WE SAY</a:t>
            </a:r>
            <a:r>
              <a:rPr lang="en-US" sz="2400" dirty="0" smtClean="0"/>
              <a:t>, “</a:t>
            </a:r>
            <a:r>
              <a:rPr lang="en-US" sz="2400" i="1" dirty="0" smtClean="0"/>
              <a:t>You’re evaluating both incorrectly</a:t>
            </a:r>
            <a:r>
              <a:rPr lang="en-US" sz="2400" dirty="0" smtClean="0"/>
              <a:t>.”</a:t>
            </a:r>
            <a:r>
              <a:rPr lang="en-US" sz="2400" dirty="0"/>
              <a:t/>
            </a:r>
            <a:br>
              <a:rPr lang="en-US" sz="2400" dirty="0"/>
            </a:br>
            <a:endParaRPr lang="en-US" sz="2200" b="1" dirty="0">
              <a:solidFill>
                <a:srgbClr val="0070C0"/>
              </a:solidFill>
            </a:endParaRPr>
          </a:p>
        </p:txBody>
      </p:sp>
      <p:sp>
        <p:nvSpPr>
          <p:cNvPr id="3" name="Content Placeholder 2"/>
          <p:cNvSpPr>
            <a:spLocks noGrp="1"/>
          </p:cNvSpPr>
          <p:nvPr>
            <p:ph idx="1"/>
          </p:nvPr>
        </p:nvSpPr>
        <p:spPr>
          <a:xfrm>
            <a:off x="0" y="1143000"/>
            <a:ext cx="9143999" cy="5638800"/>
          </a:xfrm>
        </p:spPr>
        <p:txBody>
          <a:bodyPr>
            <a:normAutofit fontScale="92500" lnSpcReduction="10000"/>
          </a:bodyPr>
          <a:lstStyle/>
          <a:p>
            <a:r>
              <a:rPr lang="en-US" sz="2200" dirty="0" smtClean="0"/>
              <a:t>If a student can’t read &amp; receives a failing grade, </a:t>
            </a:r>
          </a:p>
          <a:p>
            <a:pPr lvl="1"/>
            <a:r>
              <a:rPr lang="en-US" sz="1800" dirty="0" smtClean="0"/>
              <a:t>the parents will blame the teacher and say the teacher doesn’t “LIKE” the child; </a:t>
            </a:r>
          </a:p>
          <a:p>
            <a:pPr lvl="1"/>
            <a:r>
              <a:rPr lang="en-US" sz="1800" dirty="0" smtClean="0"/>
              <a:t>a combative relationship between the parents and teacher will result.</a:t>
            </a:r>
          </a:p>
          <a:p>
            <a:r>
              <a:rPr lang="en-US" sz="2200" dirty="0" smtClean="0"/>
              <a:t>Receiving an “A” in one school has no bearing on a student’s performance or abilities in another school;</a:t>
            </a:r>
          </a:p>
          <a:p>
            <a:pPr lvl="1"/>
            <a:r>
              <a:rPr lang="en-US" sz="1800" dirty="0" smtClean="0"/>
              <a:t>Did the child really understand the subject, or does the teacher just want to please the parents?</a:t>
            </a:r>
          </a:p>
          <a:p>
            <a:pPr lvl="1"/>
            <a:r>
              <a:rPr lang="en-US" sz="1800" dirty="0" smtClean="0"/>
              <a:t>How does an “A” from a Charter School relate to an “A” from a failing school?</a:t>
            </a:r>
          </a:p>
          <a:p>
            <a:r>
              <a:rPr lang="en-US" sz="2200" b="1" dirty="0" smtClean="0">
                <a:solidFill>
                  <a:srgbClr val="00B0F0"/>
                </a:solidFill>
              </a:rPr>
              <a:t>WE SAY</a:t>
            </a:r>
            <a:r>
              <a:rPr lang="en-US" sz="2200" dirty="0" smtClean="0"/>
              <a:t>, </a:t>
            </a:r>
            <a:r>
              <a:rPr lang="en-US" sz="1800" dirty="0" smtClean="0"/>
              <a:t>“Replace the A, B, C, letter grading system with a numbering grading system”; </a:t>
            </a:r>
          </a:p>
          <a:p>
            <a:pPr lvl="1"/>
            <a:r>
              <a:rPr lang="en-US" sz="1800" dirty="0" smtClean="0"/>
              <a:t>A grade of 3.5 means the student reads as someone halfway through the 3</a:t>
            </a:r>
            <a:r>
              <a:rPr lang="en-US" sz="1800" baseline="30000" dirty="0" smtClean="0"/>
              <a:t>rd</a:t>
            </a:r>
            <a:r>
              <a:rPr lang="en-US" sz="1800" dirty="0" smtClean="0"/>
              <a:t> grade.</a:t>
            </a:r>
          </a:p>
          <a:p>
            <a:pPr lvl="1"/>
            <a:r>
              <a:rPr lang="en-US" sz="1800" dirty="0" smtClean="0"/>
              <a:t>ON AVERAGE the students will advance by </a:t>
            </a:r>
            <a:r>
              <a:rPr lang="en-US" sz="1800" b="1" dirty="0" smtClean="0">
                <a:solidFill>
                  <a:srgbClr val="0070C0"/>
                </a:solidFill>
              </a:rPr>
              <a:t>at least 1 number grade </a:t>
            </a:r>
            <a:r>
              <a:rPr lang="en-US" sz="1800" dirty="0" smtClean="0"/>
              <a:t>during a school year from a </a:t>
            </a:r>
            <a:r>
              <a:rPr lang="en-US" sz="1800" b="1" dirty="0" smtClean="0">
                <a:solidFill>
                  <a:srgbClr val="0070C0"/>
                </a:solidFill>
              </a:rPr>
              <a:t>good teacher</a:t>
            </a:r>
            <a:r>
              <a:rPr lang="en-US" sz="1800" dirty="0" smtClean="0"/>
              <a:t>.</a:t>
            </a:r>
          </a:p>
          <a:p>
            <a:pPr lvl="1"/>
            <a:r>
              <a:rPr lang="en-US" sz="1800" dirty="0"/>
              <a:t>ON AVERAGE the students will advance </a:t>
            </a:r>
            <a:r>
              <a:rPr lang="en-US" sz="1800" b="1" dirty="0" smtClean="0">
                <a:solidFill>
                  <a:srgbClr val="FF0000"/>
                </a:solidFill>
              </a:rPr>
              <a:t>less than a </a:t>
            </a:r>
            <a:r>
              <a:rPr lang="en-US" sz="1800" b="1" dirty="0">
                <a:solidFill>
                  <a:srgbClr val="FF0000"/>
                </a:solidFill>
              </a:rPr>
              <a:t>1 </a:t>
            </a:r>
            <a:r>
              <a:rPr lang="en-US" sz="1800" b="1" dirty="0" smtClean="0">
                <a:solidFill>
                  <a:srgbClr val="FF0000"/>
                </a:solidFill>
              </a:rPr>
              <a:t>number </a:t>
            </a:r>
            <a:r>
              <a:rPr lang="en-US" sz="1800" b="1" dirty="0">
                <a:solidFill>
                  <a:srgbClr val="FF0000"/>
                </a:solidFill>
              </a:rPr>
              <a:t>grade </a:t>
            </a:r>
            <a:r>
              <a:rPr lang="en-US" sz="1800" dirty="0"/>
              <a:t>during a school year from a </a:t>
            </a:r>
            <a:r>
              <a:rPr lang="en-US" sz="1800" b="1" dirty="0" smtClean="0">
                <a:solidFill>
                  <a:srgbClr val="FF0000"/>
                </a:solidFill>
              </a:rPr>
              <a:t>poor performing teacher</a:t>
            </a:r>
            <a:r>
              <a:rPr lang="en-US" sz="1800" dirty="0" smtClean="0"/>
              <a:t>. </a:t>
            </a:r>
          </a:p>
          <a:p>
            <a:r>
              <a:rPr lang="en-US" sz="2200" dirty="0" smtClean="0"/>
              <a:t>We wholeheartedly support school vouchers for private schools as a means of educating our youth without burdening our teachers with today’s non-educating issues.</a:t>
            </a:r>
          </a:p>
          <a:p>
            <a:r>
              <a:rPr lang="en-US" sz="2200" b="1" dirty="0" smtClean="0">
                <a:solidFill>
                  <a:srgbClr val="00B0F0"/>
                </a:solidFill>
              </a:rPr>
              <a:t>WE SAY</a:t>
            </a:r>
            <a:r>
              <a:rPr lang="en-US" sz="2200" dirty="0" smtClean="0"/>
              <a:t>, The federal government should enable states to develop the tests that will determine the number grading system &amp; how it relates to other countries abilities.</a:t>
            </a:r>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spTree>
    <p:extLst>
      <p:ext uri="{BB962C8B-B14F-4D97-AF65-F5344CB8AC3E}">
        <p14:creationId xmlns:p14="http://schemas.microsoft.com/office/powerpoint/2010/main" val="65957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4" y="-76200"/>
            <a:ext cx="8666562" cy="1143000"/>
          </a:xfrm>
        </p:spPr>
        <p:txBody>
          <a:bodyPr>
            <a:normAutofit/>
          </a:bodyPr>
          <a:lstStyle/>
          <a:p>
            <a:r>
              <a:rPr lang="en-US" sz="3200" b="1" dirty="0" smtClean="0">
                <a:solidFill>
                  <a:srgbClr val="002060"/>
                </a:solidFill>
              </a:rPr>
              <a:t>11</a:t>
            </a:r>
            <a:r>
              <a:rPr lang="en-US" sz="3200" b="1" baseline="30000" dirty="0" smtClean="0">
                <a:solidFill>
                  <a:srgbClr val="002060"/>
                </a:solidFill>
              </a:rPr>
              <a:t>th</a:t>
            </a:r>
            <a:r>
              <a:rPr lang="en-US" sz="3200" b="1" dirty="0" smtClean="0">
                <a:solidFill>
                  <a:srgbClr val="002060"/>
                </a:solidFill>
              </a:rPr>
              <a:t> Core Belief</a:t>
            </a:r>
            <a:r>
              <a:rPr lang="en-US" sz="3600" b="1" dirty="0" smtClean="0">
                <a:solidFill>
                  <a:srgbClr val="002060"/>
                </a:solidFill>
              </a:rPr>
              <a:t/>
            </a:r>
            <a:br>
              <a:rPr lang="en-US" sz="3600" b="1" dirty="0" smtClean="0">
                <a:solidFill>
                  <a:srgbClr val="002060"/>
                </a:solidFill>
              </a:rPr>
            </a:br>
            <a:r>
              <a:rPr lang="en-US" sz="2400" b="1" dirty="0" smtClean="0">
                <a:solidFill>
                  <a:srgbClr val="002060"/>
                </a:solidFill>
              </a:rPr>
              <a:t>America </a:t>
            </a:r>
            <a:r>
              <a:rPr lang="en-US" sz="2800" b="1" dirty="0" smtClean="0">
                <a:solidFill>
                  <a:srgbClr val="002060"/>
                </a:solidFill>
              </a:rPr>
              <a:t>MUST</a:t>
            </a:r>
            <a:r>
              <a:rPr lang="en-US" sz="2400" b="1" dirty="0" smtClean="0">
                <a:solidFill>
                  <a:srgbClr val="002060"/>
                </a:solidFill>
              </a:rPr>
              <a:t> </a:t>
            </a:r>
            <a:r>
              <a:rPr lang="en-US" sz="2400" b="1" dirty="0" smtClean="0">
                <a:solidFill>
                  <a:srgbClr val="FF0000"/>
                </a:solidFill>
              </a:rPr>
              <a:t>send men to the MOON </a:t>
            </a:r>
            <a:r>
              <a:rPr lang="en-US" sz="2400" b="1" dirty="0" smtClean="0">
                <a:solidFill>
                  <a:srgbClr val="002060"/>
                </a:solidFill>
              </a:rPr>
              <a:t>&amp; Beyond</a:t>
            </a:r>
            <a:endParaRPr lang="en-US" sz="2200" b="1" dirty="0">
              <a:solidFill>
                <a:srgbClr val="0070C0"/>
              </a:solidFill>
            </a:endParaRPr>
          </a:p>
        </p:txBody>
      </p:sp>
      <p:sp>
        <p:nvSpPr>
          <p:cNvPr id="3" name="Content Placeholder 2"/>
          <p:cNvSpPr>
            <a:spLocks noGrp="1"/>
          </p:cNvSpPr>
          <p:nvPr>
            <p:ph idx="1"/>
          </p:nvPr>
        </p:nvSpPr>
        <p:spPr>
          <a:xfrm>
            <a:off x="16565" y="914401"/>
            <a:ext cx="8763000" cy="3059612"/>
          </a:xfrm>
        </p:spPr>
        <p:txBody>
          <a:bodyPr>
            <a:normAutofit/>
          </a:bodyPr>
          <a:lstStyle/>
          <a:p>
            <a:r>
              <a:rPr lang="en-US" sz="2200" b="1" dirty="0" smtClean="0">
                <a:solidFill>
                  <a:srgbClr val="00B0F0"/>
                </a:solidFill>
              </a:rPr>
              <a:t>THEY SAY</a:t>
            </a:r>
            <a:r>
              <a:rPr lang="en-US" sz="2200" dirty="0" smtClean="0"/>
              <a:t>, “W</a:t>
            </a:r>
            <a:r>
              <a:rPr lang="en-US" sz="2200" i="1" dirty="0" smtClean="0"/>
              <a:t>hy </a:t>
            </a:r>
            <a:r>
              <a:rPr lang="en-US" sz="2200" i="1" dirty="0"/>
              <a:t>spend money on NASA or space exploration when there is so much need </a:t>
            </a:r>
            <a:r>
              <a:rPr lang="en-US" sz="2200" i="1" dirty="0" smtClean="0"/>
              <a:t>here.”</a:t>
            </a:r>
            <a:endParaRPr lang="en-US" sz="2200" dirty="0" smtClean="0"/>
          </a:p>
          <a:p>
            <a:r>
              <a:rPr lang="en-US" sz="2200" b="1" dirty="0" smtClean="0">
                <a:solidFill>
                  <a:srgbClr val="00B0F0"/>
                </a:solidFill>
              </a:rPr>
              <a:t>WE SAY</a:t>
            </a:r>
            <a:r>
              <a:rPr lang="en-US" sz="2200" dirty="0" smtClean="0"/>
              <a:t>, “</a:t>
            </a:r>
            <a:r>
              <a:rPr lang="en-US" sz="2200" i="1" dirty="0" smtClean="0"/>
              <a:t>4.5 times more is spent on Food Stamps &amp; 59 times more spent providing other goods &amp; services to the needy</a:t>
            </a:r>
            <a:r>
              <a:rPr lang="en-US" sz="2200" dirty="0" smtClean="0"/>
              <a:t>.”</a:t>
            </a:r>
          </a:p>
          <a:p>
            <a:r>
              <a:rPr lang="en-US" sz="2200" b="1" dirty="0" smtClean="0">
                <a:solidFill>
                  <a:srgbClr val="00B0F0"/>
                </a:solidFill>
              </a:rPr>
              <a:t>WE SAY</a:t>
            </a:r>
            <a:r>
              <a:rPr lang="en-US" sz="2200" dirty="0" smtClean="0"/>
              <a:t>, “</a:t>
            </a:r>
            <a:r>
              <a:rPr lang="en-US" sz="2200" i="1" dirty="0"/>
              <a:t>G</a:t>
            </a:r>
            <a:r>
              <a:rPr lang="en-US" sz="2200" i="1" dirty="0" smtClean="0"/>
              <a:t>o </a:t>
            </a:r>
            <a:r>
              <a:rPr lang="en-US" sz="2200" i="1" dirty="0"/>
              <a:t>ask anybody </a:t>
            </a:r>
            <a:r>
              <a:rPr lang="en-US" sz="2200" i="1" u="sng" dirty="0"/>
              <a:t>from other countries </a:t>
            </a:r>
            <a:r>
              <a:rPr lang="en-US" sz="2200" i="1" dirty="0"/>
              <a:t>around the world, </a:t>
            </a:r>
            <a:endParaRPr lang="en-US" sz="2200" i="1" dirty="0" smtClean="0"/>
          </a:p>
          <a:p>
            <a:pPr marL="0" indent="0">
              <a:buNone/>
            </a:pPr>
            <a:r>
              <a:rPr lang="en-US" sz="2200" i="1" dirty="0" smtClean="0"/>
              <a:t>        </a:t>
            </a:r>
            <a:r>
              <a:rPr lang="en-US" sz="1600" i="1" dirty="0" smtClean="0"/>
              <a:t>“</a:t>
            </a:r>
            <a:r>
              <a:rPr lang="en-US" sz="2200" b="1" i="1" dirty="0" smtClean="0">
                <a:solidFill>
                  <a:srgbClr val="FF0000"/>
                </a:solidFill>
              </a:rPr>
              <a:t>When </a:t>
            </a:r>
            <a:r>
              <a:rPr lang="en-US" sz="2200" b="1" i="1" dirty="0">
                <a:solidFill>
                  <a:srgbClr val="FF0000"/>
                </a:solidFill>
              </a:rPr>
              <a:t>was America </a:t>
            </a:r>
            <a:r>
              <a:rPr lang="en-US" sz="2200" b="1" i="1" dirty="0" smtClean="0">
                <a:solidFill>
                  <a:srgbClr val="FF0000"/>
                </a:solidFill>
              </a:rPr>
              <a:t>greatest?</a:t>
            </a:r>
            <a:r>
              <a:rPr lang="en-US" sz="2200" i="1" dirty="0" smtClean="0"/>
              <a:t>; </a:t>
            </a:r>
          </a:p>
          <a:p>
            <a:pPr lvl="1"/>
            <a:r>
              <a:rPr lang="en-US" sz="1900" i="1" dirty="0" smtClean="0"/>
              <a:t>when </a:t>
            </a:r>
            <a:r>
              <a:rPr lang="en-US" sz="1900" i="1" dirty="0"/>
              <a:t>it landed on the moon in 1969 or </a:t>
            </a:r>
            <a:endParaRPr lang="en-US" sz="1900" i="1" dirty="0" smtClean="0"/>
          </a:p>
          <a:p>
            <a:pPr lvl="1"/>
            <a:r>
              <a:rPr lang="en-US" sz="1900" i="1" dirty="0" smtClean="0"/>
              <a:t>when </a:t>
            </a:r>
            <a:r>
              <a:rPr lang="en-US" sz="1900" i="1" dirty="0"/>
              <a:t>it spent </a:t>
            </a:r>
            <a:r>
              <a:rPr lang="en-US" sz="1900" b="1" i="1" dirty="0"/>
              <a:t>$</a:t>
            </a:r>
            <a:r>
              <a:rPr lang="en-US" sz="1900" b="1" i="1" dirty="0" smtClean="0"/>
              <a:t>1 Trillion </a:t>
            </a:r>
            <a:r>
              <a:rPr lang="en-US" sz="1900" i="1" dirty="0"/>
              <a:t>on its needy in 2014?”</a:t>
            </a:r>
            <a:endParaRPr lang="en-US" sz="1900" i="1" dirty="0" smtClean="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276" y="3886200"/>
            <a:ext cx="3846989" cy="29718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23" y="3974013"/>
            <a:ext cx="4953001" cy="250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671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4" y="-76200"/>
            <a:ext cx="8666562" cy="1143000"/>
          </a:xfrm>
        </p:spPr>
        <p:txBody>
          <a:bodyPr>
            <a:normAutofit/>
          </a:bodyPr>
          <a:lstStyle/>
          <a:p>
            <a:r>
              <a:rPr lang="en-US" sz="3200" b="1" dirty="0" smtClean="0">
                <a:solidFill>
                  <a:srgbClr val="002060"/>
                </a:solidFill>
              </a:rPr>
              <a:t>11</a:t>
            </a:r>
            <a:r>
              <a:rPr lang="en-US" sz="3200" b="1" baseline="30000" dirty="0" smtClean="0">
                <a:solidFill>
                  <a:srgbClr val="002060"/>
                </a:solidFill>
              </a:rPr>
              <a:t>th</a:t>
            </a:r>
            <a:r>
              <a:rPr lang="en-US" sz="3200" b="1" dirty="0" smtClean="0">
                <a:solidFill>
                  <a:srgbClr val="002060"/>
                </a:solidFill>
              </a:rPr>
              <a:t> Core Belief continue</a:t>
            </a:r>
            <a:r>
              <a:rPr lang="en-US" sz="3600" b="1" dirty="0" smtClean="0">
                <a:solidFill>
                  <a:srgbClr val="002060"/>
                </a:solidFill>
              </a:rPr>
              <a:t/>
            </a:r>
            <a:br>
              <a:rPr lang="en-US" sz="3600" b="1" dirty="0" smtClean="0">
                <a:solidFill>
                  <a:srgbClr val="002060"/>
                </a:solidFill>
              </a:rPr>
            </a:br>
            <a:r>
              <a:rPr lang="en-US" sz="2400" b="1" dirty="0" smtClean="0">
                <a:solidFill>
                  <a:srgbClr val="002060"/>
                </a:solidFill>
              </a:rPr>
              <a:t>Commercialized Space Program via </a:t>
            </a:r>
            <a:r>
              <a:rPr lang="en-US" sz="2400" b="1" dirty="0" smtClean="0">
                <a:solidFill>
                  <a:srgbClr val="FF0000"/>
                </a:solidFill>
              </a:rPr>
              <a:t>Space Billets</a:t>
            </a:r>
            <a:endParaRPr lang="en-US" sz="2200" b="1" dirty="0">
              <a:solidFill>
                <a:srgbClr val="FF0000"/>
              </a:solidFill>
            </a:endParaRPr>
          </a:p>
        </p:txBody>
      </p:sp>
      <p:sp>
        <p:nvSpPr>
          <p:cNvPr id="3" name="Content Placeholder 2"/>
          <p:cNvSpPr>
            <a:spLocks noGrp="1"/>
          </p:cNvSpPr>
          <p:nvPr>
            <p:ph idx="1"/>
          </p:nvPr>
        </p:nvSpPr>
        <p:spPr>
          <a:xfrm>
            <a:off x="0" y="914400"/>
            <a:ext cx="9128760" cy="4343400"/>
          </a:xfrm>
        </p:spPr>
        <p:txBody>
          <a:bodyPr>
            <a:normAutofit fontScale="85000" lnSpcReduction="20000"/>
          </a:bodyPr>
          <a:lstStyle/>
          <a:p>
            <a:r>
              <a:rPr lang="en-US" sz="2100" dirty="0" smtClean="0"/>
              <a:t>We have invested </a:t>
            </a:r>
            <a:r>
              <a:rPr lang="en-US" sz="2100" b="1" dirty="0" smtClean="0"/>
              <a:t>~$800 Billion over 45 years on NASA </a:t>
            </a:r>
            <a:r>
              <a:rPr lang="en-US" sz="2100" dirty="0" smtClean="0"/>
              <a:t>since Armstrong walked on moon with little to show.  We must change how space business is conducted.</a:t>
            </a:r>
          </a:p>
          <a:p>
            <a:r>
              <a:rPr lang="en-US" sz="2100" dirty="0" smtClean="0"/>
              <a:t>We must determine where we will be in 50 years as a space faring nation and create a plan.</a:t>
            </a:r>
          </a:p>
          <a:p>
            <a:r>
              <a:rPr lang="en-US" sz="2100" dirty="0" smtClean="0"/>
              <a:t>We must utilize the immense purchasing power of federal government to establish a robust space industry by securing long term, fixed contracts (we refer to as </a:t>
            </a:r>
            <a:r>
              <a:rPr lang="en-US" sz="2100" b="1" dirty="0" smtClean="0">
                <a:solidFill>
                  <a:srgbClr val="C00000"/>
                </a:solidFill>
              </a:rPr>
              <a:t>Space Billets</a:t>
            </a:r>
            <a:r>
              <a:rPr lang="en-US" sz="2100" dirty="0" smtClean="0"/>
              <a:t>) for space transportation and space hotels.</a:t>
            </a:r>
          </a:p>
          <a:p>
            <a:r>
              <a:rPr lang="en-US" sz="2100" b="1" dirty="0" smtClean="0">
                <a:solidFill>
                  <a:srgbClr val="C00000"/>
                </a:solidFill>
              </a:rPr>
              <a:t>A Space Billet </a:t>
            </a:r>
            <a:r>
              <a:rPr lang="en-US" sz="2100" dirty="0" smtClean="0"/>
              <a:t>is fixed contract for 10 tons at $1,000/</a:t>
            </a:r>
            <a:r>
              <a:rPr lang="en-US" sz="2100" dirty="0" err="1" smtClean="0"/>
              <a:t>lb</a:t>
            </a:r>
            <a:r>
              <a:rPr lang="en-US" sz="2100" dirty="0" smtClean="0"/>
              <a:t> of useful payload (or 3 astronauts) to Low Earth Orbit that greatly expands America’s Space Program </a:t>
            </a:r>
          </a:p>
          <a:p>
            <a:r>
              <a:rPr lang="en-US" sz="2100" dirty="0" smtClean="0"/>
              <a:t>250 missions/years x 10 tons @$1,000/</a:t>
            </a:r>
            <a:r>
              <a:rPr lang="en-US" sz="2100" dirty="0" err="1" smtClean="0"/>
              <a:t>lb</a:t>
            </a:r>
            <a:r>
              <a:rPr lang="en-US" sz="2100" dirty="0"/>
              <a:t> </a:t>
            </a:r>
            <a:r>
              <a:rPr lang="en-US" sz="2100" dirty="0" smtClean="0"/>
              <a:t>= $5B/year </a:t>
            </a:r>
          </a:p>
          <a:p>
            <a:r>
              <a:rPr lang="en-US" sz="2100" dirty="0" smtClean="0"/>
              <a:t>At 3,000 missions/</a:t>
            </a:r>
            <a:r>
              <a:rPr lang="en-US" sz="2100" dirty="0" err="1" smtClean="0"/>
              <a:t>yr</a:t>
            </a:r>
            <a:r>
              <a:rPr lang="en-US" sz="2100" dirty="0" smtClean="0"/>
              <a:t>; price to Space Hotel reduced to under $600,000.</a:t>
            </a:r>
          </a:p>
          <a:p>
            <a:r>
              <a:rPr lang="en-US" sz="2100" b="1" dirty="0" smtClean="0">
                <a:solidFill>
                  <a:srgbClr val="C00000"/>
                </a:solidFill>
              </a:rPr>
              <a:t>Space </a:t>
            </a:r>
            <a:r>
              <a:rPr lang="en-US" sz="2100" b="1" dirty="0">
                <a:solidFill>
                  <a:srgbClr val="C00000"/>
                </a:solidFill>
              </a:rPr>
              <a:t>Billets: </a:t>
            </a:r>
            <a:r>
              <a:rPr lang="en-US" sz="2100" dirty="0">
                <a:solidFill>
                  <a:srgbClr val="C00000"/>
                </a:solidFill>
              </a:rPr>
              <a:t> </a:t>
            </a:r>
            <a:r>
              <a:rPr lang="en-US" sz="2100" dirty="0" smtClean="0"/>
              <a:t>Don’t </a:t>
            </a:r>
            <a:r>
              <a:rPr lang="en-US" sz="2100" dirty="0"/>
              <a:t>develop a rocket to put things into orbit, but instead  provides a guarantee market of 250 missions per year at a fixed low price that can be used by the government or purchased by private companies.</a:t>
            </a:r>
            <a:endParaRPr lang="en-US" sz="2200" dirty="0"/>
          </a:p>
          <a:p>
            <a:r>
              <a:rPr lang="en-US" sz="2100" b="1" dirty="0" smtClean="0">
                <a:solidFill>
                  <a:srgbClr val="C00000"/>
                </a:solidFill>
              </a:rPr>
              <a:t>Space Billets</a:t>
            </a:r>
            <a:r>
              <a:rPr lang="en-US" sz="2100" dirty="0" smtClean="0">
                <a:solidFill>
                  <a:srgbClr val="C00000"/>
                </a:solidFill>
              </a:rPr>
              <a:t>:  </a:t>
            </a:r>
            <a:r>
              <a:rPr lang="en-US" sz="2100" dirty="0" smtClean="0"/>
              <a:t>Don’t build Space Hotels or expensive Space Stations, but guarantees </a:t>
            </a:r>
            <a:r>
              <a:rPr lang="en-US" sz="2100" dirty="0"/>
              <a:t>that </a:t>
            </a:r>
            <a:r>
              <a:rPr lang="en-US" sz="2100" dirty="0" smtClean="0"/>
              <a:t>at least 52 </a:t>
            </a:r>
            <a:r>
              <a:rPr lang="en-US" sz="2100" dirty="0"/>
              <a:t>visitors will spend 10 </a:t>
            </a:r>
            <a:r>
              <a:rPr lang="en-US" sz="2100" dirty="0" smtClean="0"/>
              <a:t>weeks/year </a:t>
            </a:r>
            <a:r>
              <a:rPr lang="en-US" sz="2100" dirty="0"/>
              <a:t>at </a:t>
            </a:r>
            <a:r>
              <a:rPr lang="en-US" sz="2100" dirty="0" smtClean="0"/>
              <a:t>space hotels </a:t>
            </a:r>
          </a:p>
          <a:p>
            <a:r>
              <a:rPr lang="en-US" sz="2100" b="1" dirty="0" smtClean="0">
                <a:solidFill>
                  <a:srgbClr val="C00000"/>
                </a:solidFill>
              </a:rPr>
              <a:t>Space Billets:  </a:t>
            </a:r>
            <a:r>
              <a:rPr lang="en-US" sz="2100" dirty="0" smtClean="0"/>
              <a:t>Don’t </a:t>
            </a:r>
            <a:r>
              <a:rPr lang="en-US" sz="2100" dirty="0"/>
              <a:t>develop a vehicle to land on the moon, but instead </a:t>
            </a:r>
            <a:r>
              <a:rPr lang="en-US" sz="2100" dirty="0" smtClean="0"/>
              <a:t>guarantees </a:t>
            </a:r>
            <a:r>
              <a:rPr lang="en-US" sz="2100" dirty="0"/>
              <a:t>a market to transport 20 visitors to the moon </a:t>
            </a:r>
            <a:r>
              <a:rPr lang="en-US" sz="2100" dirty="0" smtClean="0"/>
              <a:t>per year</a:t>
            </a:r>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105400"/>
            <a:ext cx="3853103" cy="16258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599" y="5030791"/>
            <a:ext cx="3578087" cy="1827209"/>
          </a:xfrm>
          <a:prstGeom prst="rect">
            <a:avLst/>
          </a:prstGeom>
        </p:spPr>
      </p:pic>
    </p:spTree>
    <p:extLst>
      <p:ext uri="{BB962C8B-B14F-4D97-AF65-F5344CB8AC3E}">
        <p14:creationId xmlns:p14="http://schemas.microsoft.com/office/powerpoint/2010/main" val="1677411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4" y="-76200"/>
            <a:ext cx="8666562" cy="1143000"/>
          </a:xfrm>
        </p:spPr>
        <p:txBody>
          <a:bodyPr>
            <a:normAutofit fontScale="90000"/>
          </a:bodyPr>
          <a:lstStyle/>
          <a:p>
            <a:r>
              <a:rPr lang="en-US" sz="3200" b="1" dirty="0" smtClean="0">
                <a:solidFill>
                  <a:srgbClr val="002060"/>
                </a:solidFill>
              </a:rPr>
              <a:t>HEALTHCARE</a:t>
            </a:r>
            <a:r>
              <a:rPr lang="en-US" sz="3600" b="1" dirty="0" smtClean="0">
                <a:solidFill>
                  <a:srgbClr val="002060"/>
                </a:solidFill>
              </a:rPr>
              <a:t/>
            </a:r>
            <a:br>
              <a:rPr lang="en-US" sz="3600" b="1" dirty="0" smtClean="0">
                <a:solidFill>
                  <a:srgbClr val="002060"/>
                </a:solidFill>
              </a:rPr>
            </a:br>
            <a:r>
              <a:rPr lang="en-US" sz="2400" b="1" dirty="0" smtClean="0">
                <a:solidFill>
                  <a:srgbClr val="00B0F0"/>
                </a:solidFill>
              </a:rPr>
              <a:t>WE SAY: </a:t>
            </a:r>
            <a:r>
              <a:rPr lang="en-US" sz="2400" b="1" dirty="0" smtClean="0"/>
              <a:t>“</a:t>
            </a:r>
            <a:r>
              <a:rPr lang="en-US" sz="2200" b="1" i="1" dirty="0" smtClean="0"/>
              <a:t>Health </a:t>
            </a:r>
            <a:r>
              <a:rPr lang="en-US" sz="2200" b="1" i="1" dirty="0"/>
              <a:t>insurance adds at least 40.4% more to </a:t>
            </a:r>
            <a:r>
              <a:rPr lang="en-US" sz="2200" b="1" i="1" dirty="0" smtClean="0"/>
              <a:t>the cost </a:t>
            </a:r>
            <a:r>
              <a:rPr lang="en-US" sz="2200" b="1" i="1" dirty="0"/>
              <a:t>of health care than just paying with cash or credit </a:t>
            </a:r>
            <a:r>
              <a:rPr lang="en-US" sz="2200" b="1" i="1" dirty="0" smtClean="0"/>
              <a:t>card while providing no incentive to save</a:t>
            </a:r>
            <a:r>
              <a:rPr lang="en-US" sz="2200" b="1" dirty="0" smtClean="0"/>
              <a:t>”</a:t>
            </a:r>
            <a:endParaRPr lang="en-US" sz="2200" b="1" dirty="0">
              <a:solidFill>
                <a:srgbClr val="FF0000"/>
              </a:solidFill>
            </a:endParaRPr>
          </a:p>
        </p:txBody>
      </p:sp>
      <p:sp>
        <p:nvSpPr>
          <p:cNvPr id="3" name="Content Placeholder 2"/>
          <p:cNvSpPr>
            <a:spLocks noGrp="1"/>
          </p:cNvSpPr>
          <p:nvPr>
            <p:ph idx="1"/>
          </p:nvPr>
        </p:nvSpPr>
        <p:spPr>
          <a:xfrm>
            <a:off x="92764" y="1157954"/>
            <a:ext cx="8975035" cy="5623846"/>
          </a:xfrm>
        </p:spPr>
        <p:txBody>
          <a:bodyPr>
            <a:normAutofit fontScale="92500" lnSpcReduction="10000"/>
          </a:bodyPr>
          <a:lstStyle/>
          <a:p>
            <a:r>
              <a:rPr lang="en-US" sz="2400" dirty="0" smtClean="0"/>
              <a:t>Health Insurance </a:t>
            </a:r>
            <a:r>
              <a:rPr lang="en-US" sz="2400" dirty="0"/>
              <a:t>should only be Rarely </a:t>
            </a:r>
            <a:r>
              <a:rPr lang="en-US" sz="2400" dirty="0" smtClean="0"/>
              <a:t>Utilized; like car insurance</a:t>
            </a:r>
          </a:p>
          <a:p>
            <a:r>
              <a:rPr lang="en-US" sz="2400" b="1" dirty="0" smtClean="0">
                <a:solidFill>
                  <a:srgbClr val="C00000"/>
                </a:solidFill>
              </a:rPr>
              <a:t>WE advocate</a:t>
            </a:r>
            <a:r>
              <a:rPr lang="en-US" sz="2400" dirty="0" smtClean="0"/>
              <a:t>: </a:t>
            </a:r>
            <a:r>
              <a:rPr lang="en-US" sz="2400" b="1" dirty="0"/>
              <a:t>Healthcare Savings </a:t>
            </a:r>
            <a:r>
              <a:rPr lang="en-US" sz="2400" b="1" dirty="0" smtClean="0"/>
              <a:t>Accounts (HSA) with very high deductible Health Insurance Plans (VHDHP). </a:t>
            </a:r>
          </a:p>
          <a:p>
            <a:r>
              <a:rPr lang="en-US" sz="2400" dirty="0" smtClean="0"/>
              <a:t>When compared to all other insurance plans, VHDHP </a:t>
            </a:r>
            <a:r>
              <a:rPr lang="en-US" sz="2400" dirty="0"/>
              <a:t>is </a:t>
            </a:r>
            <a:r>
              <a:rPr lang="en-US" sz="2400" dirty="0" smtClean="0"/>
              <a:t>cheapest for almost all yearly healthcare expense scenarios.</a:t>
            </a:r>
            <a:endParaRPr lang="en-US" sz="2100" dirty="0"/>
          </a:p>
          <a:p>
            <a:r>
              <a:rPr lang="en-US" sz="2400" dirty="0"/>
              <a:t>HSA </a:t>
            </a:r>
            <a:r>
              <a:rPr lang="en-US" sz="2400" dirty="0" smtClean="0"/>
              <a:t>provides </a:t>
            </a:r>
            <a:r>
              <a:rPr lang="en-US" sz="2400" dirty="0"/>
              <a:t>an incentive to seek lowest cost healthcare provider and obtain healthy lifestyle since HSA will convert into an Individual Retirement Account when you reach 65</a:t>
            </a:r>
          </a:p>
          <a:p>
            <a:r>
              <a:rPr lang="en-US" sz="2400" b="1" dirty="0" smtClean="0">
                <a:solidFill>
                  <a:srgbClr val="00B0F0"/>
                </a:solidFill>
              </a:rPr>
              <a:t>WE </a:t>
            </a:r>
            <a:r>
              <a:rPr lang="en-US" sz="2400" b="1" dirty="0">
                <a:solidFill>
                  <a:srgbClr val="00B0F0"/>
                </a:solidFill>
              </a:rPr>
              <a:t>SAY</a:t>
            </a:r>
            <a:r>
              <a:rPr lang="en-US" sz="2400" dirty="0"/>
              <a:t>: Entrepreneurs should create a website of healthcare providers (e.g</a:t>
            </a:r>
            <a:r>
              <a:rPr lang="en-US" sz="2400" dirty="0" smtClean="0"/>
              <a:t>., </a:t>
            </a:r>
            <a:r>
              <a:rPr lang="en-US" sz="2400" dirty="0" smtClean="0">
                <a:hlinkClick r:id="rId3"/>
              </a:rPr>
              <a:t>http</a:t>
            </a:r>
            <a:r>
              <a:rPr lang="en-US" sz="2400" dirty="0">
                <a:hlinkClick r:id="rId3"/>
              </a:rPr>
              <a:t>://</a:t>
            </a:r>
            <a:r>
              <a:rPr lang="en-US" sz="2400" dirty="0" smtClean="0">
                <a:hlinkClick r:id="rId3"/>
              </a:rPr>
              <a:t>hospitalbuddy.com</a:t>
            </a:r>
            <a:r>
              <a:rPr lang="en-US" sz="2400" dirty="0" smtClean="0"/>
              <a:t>) </a:t>
            </a:r>
            <a:r>
              <a:rPr lang="en-US" sz="2400" dirty="0"/>
              <a:t>similar to one of </a:t>
            </a:r>
            <a:r>
              <a:rPr lang="en-US" sz="2400" dirty="0" smtClean="0"/>
              <a:t>our </a:t>
            </a:r>
            <a:r>
              <a:rPr lang="en-US" sz="2400" dirty="0"/>
              <a:t>favorite websites, </a:t>
            </a:r>
            <a:r>
              <a:rPr lang="en-US" sz="2400" dirty="0">
                <a:hlinkClick r:id="rId4"/>
              </a:rPr>
              <a:t>http://</a:t>
            </a:r>
            <a:r>
              <a:rPr lang="en-US" sz="2400" dirty="0" smtClean="0">
                <a:hlinkClick r:id="rId4"/>
              </a:rPr>
              <a:t>gasbuddy.com</a:t>
            </a:r>
            <a:r>
              <a:rPr lang="en-US" sz="2400" dirty="0" smtClean="0"/>
              <a:t> .</a:t>
            </a:r>
            <a:endParaRPr lang="en-US" sz="2400" dirty="0"/>
          </a:p>
          <a:p>
            <a:r>
              <a:rPr lang="en-US" sz="2400" b="1" dirty="0" smtClean="0">
                <a:solidFill>
                  <a:srgbClr val="00B0F0"/>
                </a:solidFill>
              </a:rPr>
              <a:t>WE SAY</a:t>
            </a:r>
            <a:r>
              <a:rPr lang="en-US" sz="2400" dirty="0" smtClean="0"/>
              <a:t>: “</a:t>
            </a:r>
            <a:r>
              <a:rPr lang="en-US" sz="2400" i="1" dirty="0" smtClean="0"/>
              <a:t>Eliminate financial burdens from chronic illness by stipulating that the expenses of an illness can be carry-over multiple years until the Deductible is met and the Catastrophic Illness insurance would pay for that single illness for life</a:t>
            </a:r>
            <a:r>
              <a:rPr lang="en-US" sz="2400" dirty="0" smtClean="0"/>
              <a:t>”.  In addition, any medical expense that occurs within 30 or 60 days is considered one illness (e.g., pneumonia while being treated for a heart attack is considered the same illness.)</a:t>
            </a:r>
          </a:p>
        </p:txBody>
      </p:sp>
      <p:sp>
        <p:nvSpPr>
          <p:cNvPr id="4" name="Footer Placeholder 3"/>
          <p:cNvSpPr>
            <a:spLocks noGrp="1"/>
          </p:cNvSpPr>
          <p:nvPr>
            <p:ph type="ftr" sz="quarter" idx="11"/>
          </p:nvPr>
        </p:nvSpPr>
        <p:spPr/>
        <p:txBody>
          <a:bodyPr/>
          <a:lstStyle/>
          <a:p>
            <a:r>
              <a:rPr lang="en-US" smtClean="0"/>
              <a:t>theusaparty.com</a:t>
            </a:r>
            <a:endParaRPr lang="en-US"/>
          </a:p>
        </p:txBody>
      </p:sp>
    </p:spTree>
    <p:extLst>
      <p:ext uri="{BB962C8B-B14F-4D97-AF65-F5344CB8AC3E}">
        <p14:creationId xmlns:p14="http://schemas.microsoft.com/office/powerpoint/2010/main" val="769627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066800"/>
          </a:xfrm>
        </p:spPr>
        <p:txBody>
          <a:bodyPr>
            <a:noAutofit/>
          </a:bodyPr>
          <a:lstStyle/>
          <a:p>
            <a:r>
              <a:rPr lang="en-US" sz="2800" dirty="0" smtClean="0"/>
              <a:t>End political hot button by eliminating the ACLU’s use of the “establishment clause” by making atheism a religion </a:t>
            </a:r>
            <a:r>
              <a:rPr lang="en-US" sz="3200" dirty="0" smtClean="0"/>
              <a:t/>
            </a:r>
            <a:br>
              <a:rPr lang="en-US" sz="3200" dirty="0" smtClean="0"/>
            </a:br>
            <a:endParaRPr lang="en-US" sz="2400"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5473" y="990600"/>
            <a:ext cx="8686800" cy="677108"/>
          </a:xfrm>
          <a:prstGeom prst="rect">
            <a:avLst/>
          </a:prstGeom>
          <a:noFill/>
        </p:spPr>
        <p:txBody>
          <a:bodyPr wrap="square" rtlCol="0">
            <a:spAutoFit/>
          </a:bodyPr>
          <a:lstStyle/>
          <a:p>
            <a:pPr algn="ctr"/>
            <a:r>
              <a:rPr lang="en-US" sz="2000" dirty="0" smtClean="0"/>
              <a:t>ACLU say </a:t>
            </a:r>
            <a:r>
              <a:rPr lang="en-US" sz="2000" dirty="0"/>
              <a:t>the 10 Commandments are offensive. </a:t>
            </a:r>
            <a:br>
              <a:rPr lang="en-US" sz="2000" dirty="0"/>
            </a:br>
            <a:r>
              <a:rPr lang="en-US" dirty="0"/>
              <a:t>Here are 3 versions.  If 1 is not offensive, then how could any be offensive</a:t>
            </a:r>
          </a:p>
        </p:txBody>
      </p:sp>
    </p:spTree>
    <p:extLst>
      <p:ext uri="{BB962C8B-B14F-4D97-AF65-F5344CB8AC3E}">
        <p14:creationId xmlns:p14="http://schemas.microsoft.com/office/powerpoint/2010/main" val="3952805266"/>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3" y="152400"/>
            <a:ext cx="8666562" cy="1143000"/>
          </a:xfrm>
        </p:spPr>
        <p:txBody>
          <a:bodyPr>
            <a:normAutofit/>
          </a:bodyPr>
          <a:lstStyle/>
          <a:p>
            <a:r>
              <a:rPr lang="en-US" sz="3200" b="1" dirty="0" smtClean="0">
                <a:solidFill>
                  <a:srgbClr val="002060"/>
                </a:solidFill>
              </a:rPr>
              <a:t>WATER FOR LA &amp; GREAT PLAINS</a:t>
            </a:r>
            <a:r>
              <a:rPr lang="en-US" sz="3600" b="1" dirty="0" smtClean="0">
                <a:solidFill>
                  <a:srgbClr val="002060"/>
                </a:solidFill>
              </a:rPr>
              <a:t/>
            </a:r>
            <a:br>
              <a:rPr lang="en-US" sz="3600" b="1" dirty="0" smtClean="0">
                <a:solidFill>
                  <a:srgbClr val="002060"/>
                </a:solidFill>
              </a:rPr>
            </a:br>
            <a:endParaRPr lang="en-US" sz="2200" b="1" dirty="0">
              <a:solidFill>
                <a:srgbClr val="FF0000"/>
              </a:solidFill>
            </a:endParaRPr>
          </a:p>
        </p:txBody>
      </p:sp>
      <p:sp>
        <p:nvSpPr>
          <p:cNvPr id="3" name="Content Placeholder 2"/>
          <p:cNvSpPr>
            <a:spLocks noGrp="1"/>
          </p:cNvSpPr>
          <p:nvPr>
            <p:ph idx="1"/>
          </p:nvPr>
        </p:nvSpPr>
        <p:spPr>
          <a:xfrm>
            <a:off x="92764" y="762000"/>
            <a:ext cx="8975035" cy="6019800"/>
          </a:xfrm>
        </p:spPr>
        <p:txBody>
          <a:bodyPr>
            <a:normAutofit/>
          </a:bodyPr>
          <a:lstStyle/>
          <a:p>
            <a:r>
              <a:rPr lang="en-US" sz="2400" b="1" dirty="0">
                <a:solidFill>
                  <a:srgbClr val="00B0F0"/>
                </a:solidFill>
              </a:rPr>
              <a:t>WE SAY: </a:t>
            </a:r>
            <a:r>
              <a:rPr lang="en-US" sz="2400" b="1" dirty="0" smtClean="0"/>
              <a:t>“</a:t>
            </a:r>
            <a:r>
              <a:rPr lang="en-US" sz="2400" b="1" dirty="0"/>
              <a:t>Ocean Thermal Energy Conversion (</a:t>
            </a:r>
            <a:r>
              <a:rPr lang="en-US" sz="2400" b="1" dirty="0" smtClean="0"/>
              <a:t>OTEC) </a:t>
            </a:r>
            <a:r>
              <a:rPr lang="en-US" sz="2400" b="1" i="1" dirty="0" smtClean="0"/>
              <a:t>can </a:t>
            </a:r>
            <a:r>
              <a:rPr lang="en-US" sz="2400" b="1" i="1" dirty="0"/>
              <a:t>provide an abundance of clean, fresh water </a:t>
            </a:r>
            <a:r>
              <a:rPr lang="en-US" sz="2400" b="1" i="1" dirty="0" smtClean="0"/>
              <a:t>and fish from </a:t>
            </a:r>
            <a:r>
              <a:rPr lang="en-US" sz="2400" b="1" i="1" dirty="0"/>
              <a:t>the ocean as well as </a:t>
            </a:r>
            <a:r>
              <a:rPr lang="en-US" sz="2400" b="1" i="1" dirty="0" smtClean="0"/>
              <a:t>provide a means for massive carbon sequestration”</a:t>
            </a:r>
          </a:p>
          <a:p>
            <a:r>
              <a:rPr lang="en-US" sz="2400" dirty="0" smtClean="0"/>
              <a:t>OTEC </a:t>
            </a:r>
            <a:r>
              <a:rPr lang="en-US" sz="2400" dirty="0"/>
              <a:t>is not a great energy source, but a great way </a:t>
            </a:r>
            <a:r>
              <a:rPr lang="en-US" sz="2400" dirty="0" smtClean="0"/>
              <a:t>of:</a:t>
            </a:r>
          </a:p>
          <a:p>
            <a:pPr lvl="1"/>
            <a:r>
              <a:rPr lang="en-US" sz="2000" dirty="0" smtClean="0"/>
              <a:t>removing </a:t>
            </a:r>
            <a:r>
              <a:rPr lang="en-US" sz="2000" dirty="0"/>
              <a:t>green-house gases </a:t>
            </a:r>
            <a:r>
              <a:rPr lang="en-US" sz="2000" dirty="0" smtClean="0"/>
              <a:t>from the </a:t>
            </a:r>
            <a:r>
              <a:rPr lang="en-US" sz="2000" dirty="0"/>
              <a:t>atmosphere, </a:t>
            </a:r>
            <a:endParaRPr lang="en-US" sz="2000" dirty="0" smtClean="0"/>
          </a:p>
          <a:p>
            <a:pPr lvl="1"/>
            <a:r>
              <a:rPr lang="en-US" sz="2000" dirty="0" smtClean="0"/>
              <a:t>carbon </a:t>
            </a:r>
            <a:r>
              <a:rPr lang="en-US" sz="2000" dirty="0"/>
              <a:t>dioxide from the ocean water, making the oceans less acidic, </a:t>
            </a:r>
            <a:endParaRPr lang="en-US" sz="2000" dirty="0" smtClean="0"/>
          </a:p>
          <a:p>
            <a:pPr lvl="1"/>
            <a:r>
              <a:rPr lang="en-US" sz="2000" dirty="0" smtClean="0"/>
              <a:t>cleaning </a:t>
            </a:r>
            <a:r>
              <a:rPr lang="en-US" sz="2000" dirty="0"/>
              <a:t>up </a:t>
            </a:r>
            <a:r>
              <a:rPr lang="en-US" sz="2000" dirty="0" smtClean="0"/>
              <a:t>the oceans </a:t>
            </a:r>
            <a:r>
              <a:rPr lang="en-US" sz="2000" dirty="0"/>
              <a:t>of garbage, </a:t>
            </a:r>
            <a:endParaRPr lang="en-US" sz="2000" dirty="0" smtClean="0"/>
          </a:p>
          <a:p>
            <a:pPr lvl="1"/>
            <a:r>
              <a:rPr lang="en-US" sz="2000" dirty="0" smtClean="0"/>
              <a:t>creating </a:t>
            </a:r>
            <a:r>
              <a:rPr lang="en-US" sz="2000" dirty="0"/>
              <a:t>profitable fish farms, </a:t>
            </a:r>
            <a:endParaRPr lang="en-US" sz="2000" dirty="0" smtClean="0"/>
          </a:p>
          <a:p>
            <a:pPr lvl="1"/>
            <a:r>
              <a:rPr lang="en-US" sz="2000" dirty="0" smtClean="0"/>
              <a:t>removing </a:t>
            </a:r>
            <a:r>
              <a:rPr lang="en-US" sz="2000" dirty="0"/>
              <a:t>hurricanes energy sources, as well </a:t>
            </a:r>
            <a:r>
              <a:rPr lang="en-US" sz="2000" dirty="0" smtClean="0"/>
              <a:t>as </a:t>
            </a:r>
          </a:p>
          <a:p>
            <a:pPr lvl="1"/>
            <a:r>
              <a:rPr lang="en-US" sz="2000" dirty="0" smtClean="0"/>
              <a:t>supplying </a:t>
            </a:r>
            <a:r>
              <a:rPr lang="en-US" sz="2000" dirty="0"/>
              <a:t>clean drinking water to the dry areas of the </a:t>
            </a:r>
            <a:r>
              <a:rPr lang="en-US" sz="2000" dirty="0" smtClean="0"/>
              <a:t>world.</a:t>
            </a:r>
          </a:p>
          <a:p>
            <a:r>
              <a:rPr lang="en-US" sz="2400" b="1" dirty="0" smtClean="0">
                <a:solidFill>
                  <a:srgbClr val="00B0F0"/>
                </a:solidFill>
              </a:rPr>
              <a:t>WE SAY:  </a:t>
            </a:r>
            <a:r>
              <a:rPr lang="en-US" sz="2400" b="1" dirty="0" smtClean="0"/>
              <a:t>“</a:t>
            </a:r>
            <a:r>
              <a:rPr lang="en-US" sz="2400" b="1" i="1" dirty="0" smtClean="0"/>
              <a:t>A large aqueduct (the size of the California Aqueduct) should be built to transport water from the Missouri River (near Lake Francis Case) to Lubbock, TX and all points in between</a:t>
            </a:r>
            <a:r>
              <a:rPr lang="en-US" sz="2400" b="1" dirty="0" smtClean="0"/>
              <a:t>.”</a:t>
            </a:r>
            <a:endParaRPr lang="en-US" sz="2400" dirty="0" smtClean="0"/>
          </a:p>
          <a:p>
            <a:r>
              <a:rPr lang="en-US" sz="2400" dirty="0" smtClean="0"/>
              <a:t>In 2011, the Missouri River sustained record flooding while western Texas was enduring one of its worst droughts.</a:t>
            </a:r>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spTree>
    <p:extLst>
      <p:ext uri="{BB962C8B-B14F-4D97-AF65-F5344CB8AC3E}">
        <p14:creationId xmlns:p14="http://schemas.microsoft.com/office/powerpoint/2010/main" val="1022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13"/>
            <a:ext cx="8666562" cy="990600"/>
          </a:xfrm>
        </p:spPr>
        <p:txBody>
          <a:bodyPr>
            <a:normAutofit fontScale="90000"/>
          </a:bodyPr>
          <a:lstStyle/>
          <a:p>
            <a:r>
              <a:rPr lang="en-US" sz="3200" b="1" dirty="0" smtClean="0">
                <a:solidFill>
                  <a:srgbClr val="002060"/>
                </a:solidFill>
              </a:rPr>
              <a:t>Conclusion</a:t>
            </a:r>
            <a:r>
              <a:rPr lang="en-US" sz="3600" b="1" dirty="0" smtClean="0">
                <a:solidFill>
                  <a:srgbClr val="002060"/>
                </a:solidFill>
              </a:rPr>
              <a:t/>
            </a:r>
            <a:br>
              <a:rPr lang="en-US" sz="3600" b="1" dirty="0" smtClean="0">
                <a:solidFill>
                  <a:srgbClr val="002060"/>
                </a:solidFill>
              </a:rPr>
            </a:br>
            <a:r>
              <a:rPr lang="en-US" sz="2400" b="1" dirty="0" smtClean="0">
                <a:solidFill>
                  <a:srgbClr val="002060"/>
                </a:solidFill>
              </a:rPr>
              <a:t>The USA Party – Join the Silent Revolution &amp; Return Power to the People</a:t>
            </a:r>
            <a:endParaRPr lang="en-US" sz="2200" b="1" dirty="0">
              <a:solidFill>
                <a:srgbClr val="FF0000"/>
              </a:solidFill>
            </a:endParaRPr>
          </a:p>
        </p:txBody>
      </p:sp>
      <p:sp>
        <p:nvSpPr>
          <p:cNvPr id="3" name="Content Placeholder 2"/>
          <p:cNvSpPr>
            <a:spLocks noGrp="1"/>
          </p:cNvSpPr>
          <p:nvPr>
            <p:ph idx="1"/>
          </p:nvPr>
        </p:nvSpPr>
        <p:spPr>
          <a:xfrm>
            <a:off x="0" y="914400"/>
            <a:ext cx="8991600" cy="5943600"/>
          </a:xfrm>
        </p:spPr>
        <p:txBody>
          <a:bodyPr>
            <a:normAutofit fontScale="92500" lnSpcReduction="20000"/>
          </a:bodyPr>
          <a:lstStyle/>
          <a:p>
            <a:r>
              <a:rPr lang="en-US" sz="2400" dirty="0"/>
              <a:t>We </a:t>
            </a:r>
            <a:r>
              <a:rPr lang="en-US" sz="2400" dirty="0" smtClean="0"/>
              <a:t>seek Independents</a:t>
            </a:r>
            <a:r>
              <a:rPr lang="en-US" sz="2400" dirty="0"/>
              <a:t>, Libertarians, the Tea Party, Republicans, Centralists, Moderates, the Green Party, and “everybody else</a:t>
            </a:r>
            <a:r>
              <a:rPr lang="en-US" sz="2400" dirty="0" smtClean="0"/>
              <a:t>”. </a:t>
            </a:r>
          </a:p>
          <a:p>
            <a:r>
              <a:rPr lang="en-US" sz="2400" dirty="0" smtClean="0"/>
              <a:t>We believe power should be removed from </a:t>
            </a:r>
            <a:r>
              <a:rPr lang="en-US" sz="2400" dirty="0"/>
              <a:t>DC and returned to the states, </a:t>
            </a:r>
            <a:r>
              <a:rPr lang="en-US" sz="2400" b="1" dirty="0"/>
              <a:t>returned to the people</a:t>
            </a:r>
            <a:r>
              <a:rPr lang="en-US" sz="2400" dirty="0"/>
              <a:t>. </a:t>
            </a:r>
            <a:endParaRPr lang="en-US" sz="2400" dirty="0" smtClean="0"/>
          </a:p>
          <a:p>
            <a:r>
              <a:rPr lang="en-US" sz="2400" dirty="0" smtClean="0"/>
              <a:t>Unlike </a:t>
            </a:r>
            <a:r>
              <a:rPr lang="en-US" sz="2400" dirty="0"/>
              <a:t>Libertarians, we believe the states can have as many laws and as much control over our lives as we the people agree to.  </a:t>
            </a:r>
            <a:endParaRPr lang="en-US" sz="2400" dirty="0" smtClean="0"/>
          </a:p>
          <a:p>
            <a:r>
              <a:rPr lang="en-US" sz="2400" dirty="0" smtClean="0"/>
              <a:t>And </a:t>
            </a:r>
            <a:r>
              <a:rPr lang="en-US" sz="2400" dirty="0"/>
              <a:t>finally, we believe the federal government should be </a:t>
            </a:r>
            <a:r>
              <a:rPr lang="en-US" sz="2400" b="1" dirty="0">
                <a:solidFill>
                  <a:srgbClr val="FF0000"/>
                </a:solidFill>
              </a:rPr>
              <a:t>inspiring, guiding, and assisting</a:t>
            </a:r>
            <a:r>
              <a:rPr lang="en-US" sz="2400" dirty="0"/>
              <a:t> its citizens to </a:t>
            </a:r>
            <a:r>
              <a:rPr lang="en-US" sz="2400" dirty="0" smtClean="0"/>
              <a:t>accomplish </a:t>
            </a:r>
            <a:r>
              <a:rPr lang="en-US" sz="2400" dirty="0"/>
              <a:t>the nearly impossible.</a:t>
            </a:r>
          </a:p>
          <a:p>
            <a:endParaRPr lang="en-US" sz="2400" dirty="0"/>
          </a:p>
          <a:p>
            <a:r>
              <a:rPr lang="en-US" sz="2400" dirty="0"/>
              <a:t>If you have liked what you have heard and you are tired of all of the political non-sense, we hope you </a:t>
            </a:r>
            <a:r>
              <a:rPr lang="en-US" sz="2400" dirty="0" smtClean="0"/>
              <a:t>download our book at </a:t>
            </a:r>
            <a:r>
              <a:rPr lang="en-US" sz="2400" dirty="0">
                <a:solidFill>
                  <a:srgbClr val="FF0000"/>
                </a:solidFill>
              </a:rPr>
              <a:t>THEUSAPARTY.com</a:t>
            </a:r>
            <a:r>
              <a:rPr lang="en-US" sz="2400" dirty="0"/>
              <a:t> and join </a:t>
            </a:r>
            <a:r>
              <a:rPr lang="en-US" sz="2400" dirty="0" smtClean="0"/>
              <a:t>us in </a:t>
            </a:r>
            <a:r>
              <a:rPr lang="en-US" sz="2400" b="1" dirty="0" smtClean="0"/>
              <a:t>returning </a:t>
            </a:r>
            <a:r>
              <a:rPr lang="en-US" sz="2400" b="1" dirty="0"/>
              <a:t>power to the people</a:t>
            </a:r>
            <a:r>
              <a:rPr lang="en-US" sz="2400" dirty="0" smtClean="0"/>
              <a:t>.</a:t>
            </a:r>
          </a:p>
          <a:p>
            <a:r>
              <a:rPr lang="en-US" sz="2400" b="1" u="sng" dirty="0">
                <a:solidFill>
                  <a:srgbClr val="0000FF"/>
                </a:solidFill>
              </a:rPr>
              <a:t>We don’t ask for </a:t>
            </a:r>
            <a:r>
              <a:rPr lang="en-US" sz="2400" b="1" u="sng" dirty="0" smtClean="0">
                <a:solidFill>
                  <a:srgbClr val="0000FF"/>
                </a:solidFill>
              </a:rPr>
              <a:t>money!</a:t>
            </a:r>
            <a:r>
              <a:rPr lang="en-US" sz="2400" dirty="0" smtClean="0"/>
              <a:t> </a:t>
            </a:r>
            <a:r>
              <a:rPr lang="en-US" sz="2400" dirty="0"/>
              <a:t>We will not accept donations if </a:t>
            </a:r>
            <a:r>
              <a:rPr lang="en-US" sz="2400" dirty="0" smtClean="0"/>
              <a:t>offered. </a:t>
            </a:r>
            <a:r>
              <a:rPr lang="en-US" sz="2400" dirty="0"/>
              <a:t>We only ask that you share this website </a:t>
            </a:r>
            <a:r>
              <a:rPr lang="en-US" sz="2400" dirty="0" smtClean="0"/>
              <a:t>with </a:t>
            </a:r>
            <a:r>
              <a:rPr lang="en-US" sz="2400" dirty="0"/>
              <a:t>your </a:t>
            </a:r>
            <a:r>
              <a:rPr lang="en-US" sz="2400" dirty="0" smtClean="0"/>
              <a:t>friends and your opinions, comments, and technical papers with us in our Publications Page, because your voice matters.</a:t>
            </a:r>
            <a:endParaRPr lang="en-US" sz="2400" dirty="0"/>
          </a:p>
          <a:p>
            <a:r>
              <a:rPr lang="en-US" sz="2400" dirty="0" smtClean="0"/>
              <a:t>This is the Silent American Revolution, no one (especially the IRS) needs to know you are a member</a:t>
            </a:r>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theusaparty.com</a:t>
            </a:r>
            <a:endParaRPr lang="en-US"/>
          </a:p>
        </p:txBody>
      </p:sp>
    </p:spTree>
    <p:extLst>
      <p:ext uri="{BB962C8B-B14F-4D97-AF65-F5344CB8AC3E}">
        <p14:creationId xmlns:p14="http://schemas.microsoft.com/office/powerpoint/2010/main" val="4223530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143000"/>
          </a:xfrm>
        </p:spPr>
        <p:txBody>
          <a:bodyPr>
            <a:normAutofit/>
          </a:bodyPr>
          <a:lstStyle/>
          <a:p>
            <a:r>
              <a:rPr lang="en-US" sz="3600" b="1" dirty="0" smtClean="0">
                <a:solidFill>
                  <a:srgbClr val="002060"/>
                </a:solidFill>
              </a:rPr>
              <a:t>Who is the USA Party</a:t>
            </a:r>
            <a:endParaRPr lang="en-US" sz="3600" b="1" dirty="0">
              <a:solidFill>
                <a:srgbClr val="002060"/>
              </a:solidFill>
            </a:endParaRPr>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5" name="TextBox 4"/>
          <p:cNvSpPr txBox="1"/>
          <p:nvPr/>
        </p:nvSpPr>
        <p:spPr>
          <a:xfrm>
            <a:off x="381000" y="838200"/>
            <a:ext cx="8686800"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a:t>
            </a:r>
            <a:r>
              <a:rPr lang="en-US" sz="2000" dirty="0"/>
              <a:t>USA Party is </a:t>
            </a:r>
            <a:r>
              <a:rPr lang="en-US" sz="2000" dirty="0" smtClean="0"/>
              <a:t>grass-roots </a:t>
            </a:r>
            <a:r>
              <a:rPr lang="en-US" sz="2000" dirty="0"/>
              <a:t>organization of Independent Voting Citizens who do not see any of the present political parties as providing a clear path to a better </a:t>
            </a:r>
            <a:r>
              <a:rPr lang="en-US" sz="2000" dirty="0" smtClean="0"/>
              <a:t>America</a:t>
            </a:r>
            <a:endParaRPr lang="en-US" sz="2000" dirty="0"/>
          </a:p>
          <a:p>
            <a:pPr marL="285750" indent="-285750">
              <a:buFont typeface="Arial" panose="020B0604020202020204" pitchFamily="34" charset="0"/>
              <a:buChar char="•"/>
            </a:pPr>
            <a:r>
              <a:rPr lang="en-US" sz="2000" dirty="0" smtClean="0"/>
              <a:t>THE </a:t>
            </a:r>
            <a:r>
              <a:rPr lang="en-US" sz="2000" dirty="0"/>
              <a:t>USA Party grew out of </a:t>
            </a:r>
            <a:r>
              <a:rPr lang="en-US" sz="2000" dirty="0" smtClean="0"/>
              <a:t>frustration of:</a:t>
            </a:r>
          </a:p>
          <a:p>
            <a:pPr marL="742950" lvl="1" indent="-285750">
              <a:buFont typeface="Arial" panose="020B0604020202020204" pitchFamily="34" charset="0"/>
              <a:buChar char="•"/>
            </a:pPr>
            <a:r>
              <a:rPr lang="en-US" sz="2000" dirty="0" smtClean="0"/>
              <a:t>Two </a:t>
            </a:r>
            <a:r>
              <a:rPr lang="en-US" sz="2000" dirty="0"/>
              <a:t>of </a:t>
            </a:r>
            <a:r>
              <a:rPr lang="en-US" sz="2000" dirty="0" smtClean="0"/>
              <a:t>worst </a:t>
            </a:r>
            <a:r>
              <a:rPr lang="en-US" sz="2000" dirty="0"/>
              <a:t>US Presidents (Bush &amp; Obama) </a:t>
            </a:r>
            <a:r>
              <a:rPr lang="en-US" sz="2000" dirty="0" smtClean="0"/>
              <a:t>that spent </a:t>
            </a:r>
            <a:r>
              <a:rPr lang="en-US" sz="2000" dirty="0"/>
              <a:t>vast sums of </a:t>
            </a:r>
            <a:r>
              <a:rPr lang="en-US" sz="2000" dirty="0" smtClean="0"/>
              <a:t> </a:t>
            </a:r>
            <a:r>
              <a:rPr lang="en-US" sz="2000" dirty="0"/>
              <a:t>American wealth on </a:t>
            </a:r>
            <a:r>
              <a:rPr lang="en-US" sz="2000" dirty="0" smtClean="0"/>
              <a:t>2 </a:t>
            </a:r>
            <a:r>
              <a:rPr lang="en-US" sz="2000" dirty="0"/>
              <a:t>meaningless wars </a:t>
            </a:r>
            <a:r>
              <a:rPr lang="en-US" sz="2000" dirty="0" smtClean="0"/>
              <a:t>&amp; </a:t>
            </a:r>
            <a:r>
              <a:rPr lang="en-US" sz="2000" dirty="0"/>
              <a:t>government giveaways.  </a:t>
            </a:r>
          </a:p>
          <a:p>
            <a:pPr marL="742950" lvl="1" indent="-285750">
              <a:buFont typeface="Arial" panose="020B0604020202020204" pitchFamily="34" charset="0"/>
              <a:buChar char="•"/>
            </a:pPr>
            <a:r>
              <a:rPr lang="en-US" sz="2000" dirty="0" smtClean="0"/>
              <a:t>Petty </a:t>
            </a:r>
            <a:r>
              <a:rPr lang="en-US" sz="2000" dirty="0"/>
              <a:t>bickering between the two major parties and </a:t>
            </a:r>
            <a:endParaRPr lang="en-US" sz="2000" dirty="0" smtClean="0"/>
          </a:p>
          <a:p>
            <a:pPr marL="742950" lvl="1" indent="-285750">
              <a:buFont typeface="Arial" panose="020B0604020202020204" pitchFamily="34" charset="0"/>
              <a:buChar char="•"/>
            </a:pPr>
            <a:r>
              <a:rPr lang="en-US" sz="2000" b="1" dirty="0" smtClean="0">
                <a:solidFill>
                  <a:srgbClr val="FF0000"/>
                </a:solidFill>
              </a:rPr>
              <a:t>Cheers </a:t>
            </a:r>
            <a:r>
              <a:rPr lang="en-US" sz="2000" b="1" dirty="0">
                <a:solidFill>
                  <a:srgbClr val="FF0000"/>
                </a:solidFill>
              </a:rPr>
              <a:t>this President gave to </a:t>
            </a:r>
            <a:r>
              <a:rPr lang="en-US" sz="2000" b="1" dirty="0" smtClean="0">
                <a:solidFill>
                  <a:srgbClr val="FF0000"/>
                </a:solidFill>
              </a:rPr>
              <a:t>world </a:t>
            </a:r>
            <a:r>
              <a:rPr lang="en-US" sz="2000" b="1" dirty="0">
                <a:solidFill>
                  <a:srgbClr val="FF0000"/>
                </a:solidFill>
              </a:rPr>
              <a:t>leader while that leader insulted American Laws and our US Constitution in our own Capital Building </a:t>
            </a:r>
            <a:r>
              <a:rPr lang="en-US" sz="2000" dirty="0"/>
              <a:t>on 20MAY2010! (Go to Immigration in </a:t>
            </a:r>
            <a:r>
              <a:rPr lang="en-US" sz="2000" dirty="0" smtClean="0"/>
              <a:t>Policy </a:t>
            </a:r>
            <a:r>
              <a:rPr lang="en-US" sz="2000" dirty="0"/>
              <a:t>page to read </a:t>
            </a:r>
            <a:r>
              <a:rPr lang="en-US" sz="2000" dirty="0" smtClean="0"/>
              <a:t>the </a:t>
            </a:r>
            <a:r>
              <a:rPr lang="en-US" sz="2000" dirty="0"/>
              <a:t>Great Insult</a:t>
            </a:r>
            <a:r>
              <a:rPr lang="en-US" sz="2000" dirty="0" smtClean="0"/>
              <a:t>.)</a:t>
            </a:r>
          </a:p>
          <a:p>
            <a:pPr marL="285750" indent="-285750">
              <a:buFont typeface="Arial" panose="020B0604020202020204" pitchFamily="34" charset="0"/>
              <a:buChar char="•"/>
            </a:pPr>
            <a:r>
              <a:rPr lang="en-US" sz="2000" dirty="0"/>
              <a:t>The federal government should be </a:t>
            </a:r>
            <a:r>
              <a:rPr lang="en-US" sz="2000" b="1" dirty="0">
                <a:solidFill>
                  <a:srgbClr val="FF0000"/>
                </a:solidFill>
              </a:rPr>
              <a:t>inspiring, guiding, and assisting</a:t>
            </a:r>
            <a:r>
              <a:rPr lang="en-US" sz="2000" dirty="0">
                <a:solidFill>
                  <a:srgbClr val="FF0000"/>
                </a:solidFill>
              </a:rPr>
              <a:t> </a:t>
            </a:r>
            <a:r>
              <a:rPr lang="en-US" sz="2000" dirty="0"/>
              <a:t>its citizens to do the nearly impossible; instead our government is inspiring its citizens to ask for more handouts. </a:t>
            </a:r>
            <a:endParaRPr lang="en-US" sz="2000" dirty="0" smtClean="0"/>
          </a:p>
          <a:p>
            <a:pPr marL="285750" indent="-285750">
              <a:buFont typeface="Arial" panose="020B0604020202020204" pitchFamily="34" charset="0"/>
              <a:buChar char="•"/>
            </a:pPr>
            <a:r>
              <a:rPr lang="en-US" sz="2000" dirty="0" smtClean="0"/>
              <a:t>The USA Party was founded in Kentucky by an aerospace engineer (and several silent patriots) &amp; inspired by YMCA’s Kentucky Youth Assembly</a:t>
            </a:r>
          </a:p>
          <a:p>
            <a:pPr marL="285750" indent="-285750">
              <a:buFont typeface="Arial" panose="020B0604020202020204" pitchFamily="34" charset="0"/>
              <a:buChar char="•"/>
            </a:pPr>
            <a:r>
              <a:rPr lang="en-US" sz="2000" dirty="0" smtClean="0"/>
              <a:t>Because other founding members of the USA party may have positions with the federal government or other situations where they desire to </a:t>
            </a:r>
            <a:r>
              <a:rPr lang="en-US" sz="2000" dirty="0"/>
              <a:t>be anonymous, </a:t>
            </a:r>
            <a:r>
              <a:rPr lang="en-US" sz="2000" dirty="0" smtClean="0"/>
              <a:t>only Doug Thorpe will be listed as the author on all documents.</a:t>
            </a:r>
            <a:endParaRPr lang="en-US" sz="2400" dirty="0"/>
          </a:p>
        </p:txBody>
      </p:sp>
    </p:spTree>
    <p:extLst>
      <p:ext uri="{BB962C8B-B14F-4D97-AF65-F5344CB8AC3E}">
        <p14:creationId xmlns:p14="http://schemas.microsoft.com/office/powerpoint/2010/main" val="4293854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143000"/>
          </a:xfrm>
        </p:spPr>
        <p:txBody>
          <a:bodyPr>
            <a:normAutofit/>
          </a:bodyPr>
          <a:lstStyle/>
          <a:p>
            <a:r>
              <a:rPr lang="en-US" sz="3600" b="1" dirty="0" smtClean="0">
                <a:solidFill>
                  <a:srgbClr val="002060"/>
                </a:solidFill>
              </a:rPr>
              <a:t>What is the USA Party &amp; who are its Base</a:t>
            </a:r>
            <a:endParaRPr lang="en-US" sz="3600" b="1" dirty="0">
              <a:solidFill>
                <a:srgbClr val="002060"/>
              </a:solidFill>
            </a:endParaRPr>
          </a:p>
        </p:txBody>
      </p:sp>
      <p:sp>
        <p:nvSpPr>
          <p:cNvPr id="3" name="Content Placeholder 2"/>
          <p:cNvSpPr>
            <a:spLocks noGrp="1"/>
          </p:cNvSpPr>
          <p:nvPr>
            <p:ph idx="1"/>
          </p:nvPr>
        </p:nvSpPr>
        <p:spPr>
          <a:xfrm>
            <a:off x="0" y="2286000"/>
            <a:ext cx="5181600" cy="4450080"/>
          </a:xfrm>
        </p:spPr>
        <p:txBody>
          <a:bodyPr>
            <a:normAutofit fontScale="92500" lnSpcReduction="10000"/>
          </a:bodyPr>
          <a:lstStyle/>
          <a:p>
            <a:r>
              <a:rPr lang="en-US" sz="2400" b="1" dirty="0" smtClean="0"/>
              <a:t>WHO </a:t>
            </a:r>
            <a:r>
              <a:rPr lang="en-US" sz="2400" b="1" dirty="0"/>
              <a:t>IS THE USA PARTY's BASE:</a:t>
            </a:r>
            <a:r>
              <a:rPr lang="en-US" sz="2400" dirty="0"/>
              <a:t>  We reach out to Independents, Libertarians, the Tea Party, Republicans, Centralists, Moderates, the Green Party, and </a:t>
            </a:r>
            <a:r>
              <a:rPr lang="en-US" sz="2400" dirty="0" smtClean="0"/>
              <a:t>“everybody else”.</a:t>
            </a:r>
            <a:r>
              <a:rPr lang="en-US" sz="2400" dirty="0"/>
              <a:t>  </a:t>
            </a:r>
            <a:endParaRPr lang="en-US" sz="2400" dirty="0" smtClean="0"/>
          </a:p>
          <a:p>
            <a:r>
              <a:rPr lang="en-US" sz="2400" dirty="0" smtClean="0"/>
              <a:t>We </a:t>
            </a:r>
            <a:r>
              <a:rPr lang="en-US" sz="2400" dirty="0"/>
              <a:t>seek anybody that believes Congress and the federal government are completely out of touch with the people, they are out of control in controlling government spending, and they have over reached duties given to them in the US Constitution and those government functions should be given back to the States.</a:t>
            </a:r>
          </a:p>
        </p:txBody>
      </p:sp>
      <p:sp>
        <p:nvSpPr>
          <p:cNvPr id="4" name="Footer Placeholder 3"/>
          <p:cNvSpPr>
            <a:spLocks noGrp="1"/>
          </p:cNvSpPr>
          <p:nvPr>
            <p:ph type="ftr" sz="quarter" idx="11"/>
          </p:nvPr>
        </p:nvSpPr>
        <p:spPr/>
        <p:txBody>
          <a:bodyPr/>
          <a:lstStyle/>
          <a:p>
            <a:r>
              <a:rPr lang="en-US" smtClean="0"/>
              <a:t>theusaparty.com</a:t>
            </a:r>
            <a:endParaRPr lang="en-US"/>
          </a:p>
        </p:txBody>
      </p:sp>
      <p:pic>
        <p:nvPicPr>
          <p:cNvPr id="6" name="irc_mi" descr="http://e-ducation.net/images5/PoliticalSpace.jpg"/>
          <p:cNvPicPr/>
          <p:nvPr/>
        </p:nvPicPr>
        <p:blipFill rotWithShape="1">
          <a:blip r:embed="rId3" cstate="screen">
            <a:extLst>
              <a:ext uri="{28A0092B-C50C-407E-A947-70E740481C1C}">
                <a14:useLocalDpi xmlns:a14="http://schemas.microsoft.com/office/drawing/2010/main"/>
              </a:ext>
            </a:extLst>
          </a:blip>
          <a:srcRect/>
          <a:stretch/>
        </p:blipFill>
        <p:spPr bwMode="auto">
          <a:xfrm>
            <a:off x="5227320" y="2209800"/>
            <a:ext cx="3840480" cy="393827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381000" y="838200"/>
            <a:ext cx="8686800" cy="1446550"/>
          </a:xfrm>
          <a:prstGeom prst="rect">
            <a:avLst/>
          </a:prstGeom>
          <a:noFill/>
        </p:spPr>
        <p:txBody>
          <a:bodyPr wrap="square" rtlCol="0">
            <a:spAutoFit/>
          </a:bodyPr>
          <a:lstStyle/>
          <a:p>
            <a:r>
              <a:rPr lang="en-US" sz="2200" dirty="0" smtClean="0"/>
              <a:t>Reference the </a:t>
            </a:r>
            <a:r>
              <a:rPr lang="en-US" sz="2200" dirty="0"/>
              <a:t>Noland Chart on the 5 political views; Conservative, Liberal, Libertarian, Communist, or Centralist; we hope our grass-roots organization offers a 6</a:t>
            </a:r>
            <a:r>
              <a:rPr lang="en-US" sz="2200" baseline="30000" dirty="0"/>
              <a:t>th</a:t>
            </a:r>
            <a:r>
              <a:rPr lang="en-US" sz="2200" dirty="0"/>
              <a:t> option.  The 6</a:t>
            </a:r>
            <a:r>
              <a:rPr lang="en-US" sz="2200" baseline="30000" dirty="0"/>
              <a:t>th</a:t>
            </a:r>
            <a:r>
              <a:rPr lang="en-US" sz="2200" dirty="0"/>
              <a:t> option is none-of-the-above; it is based upon the 10</a:t>
            </a:r>
            <a:r>
              <a:rPr lang="en-US" sz="2200" baseline="30000" dirty="0"/>
              <a:t>th</a:t>
            </a:r>
            <a:r>
              <a:rPr lang="en-US" sz="2200" dirty="0"/>
              <a:t> </a:t>
            </a:r>
            <a:r>
              <a:rPr lang="en-US" sz="2200" dirty="0" smtClean="0"/>
              <a:t>amendment</a:t>
            </a:r>
            <a:r>
              <a:rPr lang="en-US" sz="2200" dirty="0"/>
              <a:t>.</a:t>
            </a:r>
          </a:p>
        </p:txBody>
      </p:sp>
    </p:spTree>
    <p:extLst>
      <p:ext uri="{BB962C8B-B14F-4D97-AF65-F5344CB8AC3E}">
        <p14:creationId xmlns:p14="http://schemas.microsoft.com/office/powerpoint/2010/main" val="346881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143000"/>
          </a:xfrm>
        </p:spPr>
        <p:txBody>
          <a:bodyPr>
            <a:normAutofit fontScale="90000"/>
          </a:bodyPr>
          <a:lstStyle/>
          <a:p>
            <a:r>
              <a:rPr lang="en-US" sz="3600" b="1" dirty="0" smtClean="0">
                <a:solidFill>
                  <a:srgbClr val="002060"/>
                </a:solidFill>
              </a:rPr>
              <a:t>How is the USA Party different than Libertarians or Constitution Parties</a:t>
            </a:r>
            <a:endParaRPr lang="en-US" sz="3600" b="1" dirty="0">
              <a:solidFill>
                <a:srgbClr val="002060"/>
              </a:solidFill>
            </a:endParaRPr>
          </a:p>
        </p:txBody>
      </p:sp>
      <p:sp>
        <p:nvSpPr>
          <p:cNvPr id="4" name="Footer Placeholder 3"/>
          <p:cNvSpPr>
            <a:spLocks noGrp="1"/>
          </p:cNvSpPr>
          <p:nvPr>
            <p:ph type="ftr" sz="quarter" idx="11"/>
          </p:nvPr>
        </p:nvSpPr>
        <p:spPr/>
        <p:txBody>
          <a:bodyPr/>
          <a:lstStyle/>
          <a:p>
            <a:r>
              <a:rPr lang="en-US" smtClean="0"/>
              <a:t>theusaparty.com</a:t>
            </a:r>
            <a:endParaRPr lang="en-US"/>
          </a:p>
        </p:txBody>
      </p:sp>
      <p:sp>
        <p:nvSpPr>
          <p:cNvPr id="5" name="TextBox 4"/>
          <p:cNvSpPr txBox="1"/>
          <p:nvPr/>
        </p:nvSpPr>
        <p:spPr>
          <a:xfrm>
            <a:off x="0" y="1010245"/>
            <a:ext cx="9144000" cy="6309420"/>
          </a:xfrm>
          <a:prstGeom prst="rect">
            <a:avLst/>
          </a:prstGeom>
          <a:noFill/>
        </p:spPr>
        <p:txBody>
          <a:bodyPr wrap="square" rtlCol="0">
            <a:spAutoFit/>
          </a:bodyPr>
          <a:lstStyle/>
          <a:p>
            <a:pPr marL="342900" indent="-342900">
              <a:buFont typeface="Arial" pitchFamily="34" charset="0"/>
              <a:buChar char="•"/>
            </a:pPr>
            <a:r>
              <a:rPr lang="en-US" sz="2000" b="1" dirty="0" smtClean="0"/>
              <a:t>10</a:t>
            </a:r>
            <a:r>
              <a:rPr lang="en-US" sz="2000" b="1" baseline="30000" dirty="0" smtClean="0"/>
              <a:t>th</a:t>
            </a:r>
            <a:r>
              <a:rPr lang="en-US" sz="2000" b="1" dirty="0" smtClean="0"/>
              <a:t> amendment</a:t>
            </a:r>
            <a:endParaRPr lang="en-US" sz="2000" b="1" dirty="0"/>
          </a:p>
          <a:p>
            <a:pPr marL="800100" lvl="1" indent="-342900">
              <a:buFont typeface="Courier New" pitchFamily="49" charset="0"/>
              <a:buChar char="o"/>
            </a:pPr>
            <a:r>
              <a:rPr lang="en-US" sz="2000" dirty="0"/>
              <a:t>The USA Party </a:t>
            </a:r>
            <a:r>
              <a:rPr lang="en-US" sz="2000" dirty="0" smtClean="0"/>
              <a:t>supports only those items delineated in the US Constitution plus social security; all others must be transferred to states</a:t>
            </a:r>
            <a:endParaRPr lang="en-US" sz="2000" dirty="0"/>
          </a:p>
          <a:p>
            <a:pPr marL="800100" lvl="1" indent="-342900">
              <a:buFont typeface="Courier New" pitchFamily="49" charset="0"/>
              <a:buChar char="o"/>
            </a:pPr>
            <a:r>
              <a:rPr lang="en-US" sz="2000" dirty="0"/>
              <a:t>Libertarian Party (LP) </a:t>
            </a:r>
            <a:r>
              <a:rPr lang="en-US" sz="2000" dirty="0" smtClean="0"/>
              <a:t>does not support social security nor transferring government functions to states</a:t>
            </a:r>
          </a:p>
          <a:p>
            <a:pPr marL="800100" lvl="1" indent="-342900">
              <a:buFont typeface="Courier New" pitchFamily="49" charset="0"/>
              <a:buChar char="o"/>
            </a:pPr>
            <a:r>
              <a:rPr lang="en-US" sz="2000" dirty="0" smtClean="0"/>
              <a:t>Libertarians support no laws against personal freedoms (such as drug use and abortion) while the USA party would transfer those functions to the states</a:t>
            </a:r>
          </a:p>
          <a:p>
            <a:pPr marL="800100" lvl="1" indent="-342900">
              <a:buFont typeface="Courier New" pitchFamily="49" charset="0"/>
              <a:buChar char="o"/>
            </a:pPr>
            <a:r>
              <a:rPr lang="en-US" sz="2000" dirty="0" smtClean="0"/>
              <a:t>LP doesn’t support welfare while USA would transfer to the states.</a:t>
            </a:r>
            <a:endParaRPr lang="en-US" sz="2000" dirty="0"/>
          </a:p>
          <a:p>
            <a:pPr marL="342900" indent="-342900">
              <a:buFont typeface="Arial" pitchFamily="34" charset="0"/>
              <a:buChar char="•"/>
            </a:pPr>
            <a:r>
              <a:rPr lang="en-US" sz="2000" b="1" dirty="0" smtClean="0"/>
              <a:t>ACLU</a:t>
            </a:r>
          </a:p>
          <a:p>
            <a:pPr marL="800100" lvl="1" indent="-342900">
              <a:buFont typeface="Courier New" pitchFamily="49" charset="0"/>
              <a:buChar char="o"/>
            </a:pPr>
            <a:r>
              <a:rPr lang="en-US" sz="2000" dirty="0"/>
              <a:t>The USA Party is passionately </a:t>
            </a:r>
            <a:r>
              <a:rPr lang="en-US" sz="2000" dirty="0" smtClean="0"/>
              <a:t>anti-ACLU </a:t>
            </a:r>
            <a:r>
              <a:rPr lang="en-US" sz="2000" dirty="0"/>
              <a:t>due to </a:t>
            </a:r>
            <a:r>
              <a:rPr lang="en-US" sz="2000" dirty="0" smtClean="0"/>
              <a:t>the ACLU’s </a:t>
            </a:r>
            <a:r>
              <a:rPr lang="en-US" sz="2000" dirty="0"/>
              <a:t>extreme liberal agenda and pseudo war against </a:t>
            </a:r>
            <a:r>
              <a:rPr lang="en-US" sz="2000" dirty="0" smtClean="0"/>
              <a:t>religion</a:t>
            </a:r>
            <a:endParaRPr lang="en-US" sz="2000" dirty="0"/>
          </a:p>
          <a:p>
            <a:pPr marL="800100" lvl="1" indent="-342900">
              <a:buFont typeface="Courier New" pitchFamily="49" charset="0"/>
              <a:buChar char="o"/>
            </a:pPr>
            <a:r>
              <a:rPr lang="en-US" sz="2000" dirty="0" smtClean="0"/>
              <a:t>LP website associates itself with the ACLU</a:t>
            </a:r>
          </a:p>
          <a:p>
            <a:pPr marL="342900" indent="-342900">
              <a:buFont typeface="Arial" pitchFamily="34" charset="0"/>
              <a:buChar char="•"/>
            </a:pPr>
            <a:r>
              <a:rPr lang="en-US" sz="2000" b="1" dirty="0" smtClean="0"/>
              <a:t>RELIGION</a:t>
            </a:r>
            <a:endParaRPr lang="en-US" sz="2000" b="1" dirty="0"/>
          </a:p>
          <a:p>
            <a:pPr marL="800100" lvl="1" indent="-342900">
              <a:buFont typeface="Courier New" pitchFamily="49" charset="0"/>
              <a:buChar char="o"/>
            </a:pPr>
            <a:r>
              <a:rPr lang="en-US" sz="2000" dirty="0"/>
              <a:t>The USA Party desires to make Atheism a religion so ACLU can’t force the courts to eliminate all traces of religion from government</a:t>
            </a:r>
          </a:p>
          <a:p>
            <a:pPr marL="800100" lvl="1" indent="-342900">
              <a:buFont typeface="Courier New" pitchFamily="49" charset="0"/>
              <a:buChar char="o"/>
            </a:pPr>
            <a:r>
              <a:rPr lang="en-US" sz="2000" dirty="0"/>
              <a:t>The USA Party remains neutral at the federal level, but conservative at the state level, while LP is neutral at all levels of government.</a:t>
            </a:r>
          </a:p>
          <a:p>
            <a:pPr marL="800100" lvl="1" indent="-342900">
              <a:buFont typeface="Courier New" pitchFamily="49" charset="0"/>
              <a:buChar char="o"/>
            </a:pPr>
            <a:r>
              <a:rPr lang="en-US" sz="2000" dirty="0"/>
              <a:t>Constitution Party is strong right-wing conservative organization.</a:t>
            </a:r>
          </a:p>
          <a:p>
            <a:pPr marL="800100" lvl="1" indent="-342900">
              <a:buFont typeface="Arial" pitchFamily="34" charset="0"/>
              <a:buChar char="•"/>
            </a:pPr>
            <a:endParaRPr lang="en-US" sz="2200" dirty="0" smtClean="0"/>
          </a:p>
          <a:p>
            <a:r>
              <a:rPr lang="en-US" sz="2200" dirty="0" smtClean="0"/>
              <a:t> </a:t>
            </a:r>
            <a:endParaRPr lang="en-US" sz="2200" dirty="0"/>
          </a:p>
        </p:txBody>
      </p:sp>
    </p:spTree>
    <p:extLst>
      <p:ext uri="{BB962C8B-B14F-4D97-AF65-F5344CB8AC3E}">
        <p14:creationId xmlns:p14="http://schemas.microsoft.com/office/powerpoint/2010/main" val="3966492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143000"/>
          </a:xfrm>
        </p:spPr>
        <p:txBody>
          <a:bodyPr>
            <a:normAutofit fontScale="90000"/>
          </a:bodyPr>
          <a:lstStyle/>
          <a:p>
            <a:r>
              <a:rPr lang="en-US" sz="3600" b="1" dirty="0" smtClean="0">
                <a:solidFill>
                  <a:srgbClr val="002060"/>
                </a:solidFill>
              </a:rPr>
              <a:t>Special Interest Groups Control Our Government</a:t>
            </a:r>
            <a:endParaRPr lang="en-US" sz="3600" b="1" dirty="0">
              <a:solidFill>
                <a:srgbClr val="002060"/>
              </a:solidFill>
            </a:endParaRPr>
          </a:p>
        </p:txBody>
      </p:sp>
      <p:sp>
        <p:nvSpPr>
          <p:cNvPr id="3" name="Content Placeholder 2"/>
          <p:cNvSpPr>
            <a:spLocks noGrp="1"/>
          </p:cNvSpPr>
          <p:nvPr>
            <p:ph idx="1"/>
          </p:nvPr>
        </p:nvSpPr>
        <p:spPr>
          <a:xfrm>
            <a:off x="228600" y="838200"/>
            <a:ext cx="8535538" cy="1371600"/>
          </a:xfrm>
        </p:spPr>
        <p:txBody>
          <a:bodyPr>
            <a:normAutofit/>
          </a:bodyPr>
          <a:lstStyle/>
          <a:p>
            <a:r>
              <a:rPr lang="en-US" sz="2400" dirty="0" smtClean="0"/>
              <a:t>Instead of a government “</a:t>
            </a:r>
            <a:r>
              <a:rPr lang="en-US" sz="2400" b="1" dirty="0" smtClean="0">
                <a:solidFill>
                  <a:srgbClr val="FF0000"/>
                </a:solidFill>
              </a:rPr>
              <a:t>Of the People</a:t>
            </a:r>
            <a:r>
              <a:rPr lang="en-US" sz="2400" dirty="0" smtClean="0"/>
              <a:t>”, we have a government </a:t>
            </a:r>
            <a:r>
              <a:rPr lang="en-US" sz="2400" b="1" dirty="0" smtClean="0">
                <a:solidFill>
                  <a:srgbClr val="FF0000"/>
                </a:solidFill>
              </a:rPr>
              <a:t>FOR</a:t>
            </a:r>
            <a:r>
              <a:rPr lang="en-US" sz="2400" dirty="0" smtClean="0">
                <a:solidFill>
                  <a:srgbClr val="FF0000"/>
                </a:solidFill>
              </a:rPr>
              <a:t> special interest groups </a:t>
            </a:r>
            <a:r>
              <a:rPr lang="en-US" sz="2400" dirty="0" smtClean="0"/>
              <a:t>via lobbyists.</a:t>
            </a:r>
          </a:p>
          <a:p>
            <a:r>
              <a:rPr lang="en-US" sz="2400" dirty="0" smtClean="0"/>
              <a:t> As a result, 5 of top 10 wealthiest counties in USA surround DC.</a:t>
            </a:r>
            <a:endParaRPr lang="en-US" sz="2400" dirty="0"/>
          </a:p>
        </p:txBody>
      </p:sp>
      <p:sp>
        <p:nvSpPr>
          <p:cNvPr id="4" name="Footer Placeholder 3"/>
          <p:cNvSpPr>
            <a:spLocks noGrp="1"/>
          </p:cNvSpPr>
          <p:nvPr>
            <p:ph type="ftr" sz="quarter" idx="11"/>
          </p:nvPr>
        </p:nvSpPr>
        <p:spPr/>
        <p:txBody>
          <a:bodyPr/>
          <a:lstStyle/>
          <a:p>
            <a:r>
              <a:rPr lang="en-US" smtClean="0"/>
              <a:t>theusaparty.com</a:t>
            </a:r>
            <a:endParaRPr lang="en-US"/>
          </a:p>
        </p:txBody>
      </p:sp>
      <p:pic>
        <p:nvPicPr>
          <p:cNvPr id="1026" name="Picture 2" descr="C:\Users\admin\Desktop\therevolution.us 13JUL2013\richest counties in the usa.jpg"/>
          <p:cNvPicPr>
            <a:picLocks noChangeAspect="1" noChangeArrowheads="1"/>
          </p:cNvPicPr>
          <p:nvPr/>
        </p:nvPicPr>
        <p:blipFill rotWithShape="1">
          <a:blip r:embed="rId3">
            <a:extLst>
              <a:ext uri="{28A0092B-C50C-407E-A947-70E740481C1C}">
                <a14:useLocalDpi xmlns:a14="http://schemas.microsoft.com/office/drawing/2010/main" val="0"/>
              </a:ext>
            </a:extLst>
          </a:blip>
          <a:srcRect t="10819"/>
          <a:stretch/>
        </p:blipFill>
        <p:spPr bwMode="auto">
          <a:xfrm>
            <a:off x="1447800" y="2133600"/>
            <a:ext cx="655131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667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5"/>
            <a:ext cx="8229600" cy="1143000"/>
          </a:xfrm>
        </p:spPr>
        <p:txBody>
          <a:bodyPr>
            <a:normAutofit/>
          </a:bodyPr>
          <a:lstStyle/>
          <a:p>
            <a:r>
              <a:rPr lang="en-US" sz="3600" b="1" dirty="0" smtClean="0">
                <a:solidFill>
                  <a:srgbClr val="002060"/>
                </a:solidFill>
              </a:rPr>
              <a:t>Are you tired of the Political Nonsense?</a:t>
            </a:r>
            <a:br>
              <a:rPr lang="en-US" sz="3600" b="1" dirty="0" smtClean="0">
                <a:solidFill>
                  <a:srgbClr val="002060"/>
                </a:solidFill>
              </a:rPr>
            </a:br>
            <a:r>
              <a:rPr lang="en-US" sz="2800" b="1" dirty="0" smtClean="0"/>
              <a:t>Help us eliminate </a:t>
            </a:r>
            <a:r>
              <a:rPr lang="en-US" sz="2800" b="1" dirty="0" smtClean="0">
                <a:solidFill>
                  <a:srgbClr val="C00000"/>
                </a:solidFill>
              </a:rPr>
              <a:t>Political Hot Buttons</a:t>
            </a:r>
            <a:endParaRPr lang="en-US" sz="2800" b="1" dirty="0">
              <a:solidFill>
                <a:srgbClr val="C00000"/>
              </a:solidFill>
            </a:endParaRPr>
          </a:p>
        </p:txBody>
      </p:sp>
      <p:sp>
        <p:nvSpPr>
          <p:cNvPr id="3" name="Content Placeholder 2"/>
          <p:cNvSpPr>
            <a:spLocks noGrp="1"/>
          </p:cNvSpPr>
          <p:nvPr>
            <p:ph idx="1"/>
          </p:nvPr>
        </p:nvSpPr>
        <p:spPr>
          <a:xfrm>
            <a:off x="381000" y="4038600"/>
            <a:ext cx="4648200" cy="2465184"/>
          </a:xfrm>
        </p:spPr>
        <p:txBody>
          <a:bodyPr>
            <a:normAutofit/>
          </a:bodyPr>
          <a:lstStyle/>
          <a:p>
            <a:pPr marL="0" indent="0">
              <a:buNone/>
            </a:pPr>
            <a:r>
              <a:rPr lang="en-US" sz="2400" dirty="0" smtClean="0"/>
              <a:t>After </a:t>
            </a:r>
            <a:r>
              <a:rPr lang="en-US" sz="2400" dirty="0"/>
              <a:t>years of voting for one party or another, </a:t>
            </a:r>
            <a:r>
              <a:rPr lang="en-US" sz="2400" u="sng" dirty="0"/>
              <a:t>has anything changed</a:t>
            </a:r>
            <a:r>
              <a:rPr lang="en-US" sz="2400" dirty="0"/>
              <a:t>, or do the same people remain in power and the same </a:t>
            </a:r>
            <a:r>
              <a:rPr lang="en-US" sz="2400" b="1" dirty="0">
                <a:solidFill>
                  <a:srgbClr val="C00000"/>
                </a:solidFill>
              </a:rPr>
              <a:t>political hot-buttons </a:t>
            </a:r>
            <a:r>
              <a:rPr lang="en-US" sz="2400" dirty="0"/>
              <a:t>will be there for the next election cycle? </a:t>
            </a:r>
            <a:endParaRPr lang="en-US" sz="2400" dirty="0" smtClean="0"/>
          </a:p>
        </p:txBody>
      </p:sp>
      <p:sp>
        <p:nvSpPr>
          <p:cNvPr id="4" name="Footer Placeholder 3"/>
          <p:cNvSpPr>
            <a:spLocks noGrp="1"/>
          </p:cNvSpPr>
          <p:nvPr>
            <p:ph type="ftr" sz="quarter" idx="11"/>
          </p:nvPr>
        </p:nvSpPr>
        <p:spPr/>
        <p:txBody>
          <a:bodyPr/>
          <a:lstStyle/>
          <a:p>
            <a:r>
              <a:rPr lang="en-US" smtClean="0"/>
              <a:t>theusaparty.com</a:t>
            </a:r>
            <a:endParaRPr lang="en-US"/>
          </a:p>
        </p:txBody>
      </p:sp>
      <p:pic>
        <p:nvPicPr>
          <p:cNvPr id="2050" name="Picture 2" descr="C:\Users\admin\Desktop\therevolution.us 13JUL2013\corporate-welfare-bank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493" y="1233056"/>
            <a:ext cx="2094144" cy="28021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herevolution.us 13JUL2013\Stop_Tax_Breaks_for_the_Wealthy-Globe_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491629"/>
            <a:ext cx="2501900" cy="22850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herevolution.us 13JUL2013\prolifevsprochoi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791" y="1402428"/>
            <a:ext cx="3281913" cy="24634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herevolution.us 13JUL2013\Green-Energy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3865849"/>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508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5"/>
            <a:ext cx="8229600" cy="848416"/>
          </a:xfrm>
        </p:spPr>
        <p:txBody>
          <a:bodyPr>
            <a:normAutofit/>
          </a:bodyPr>
          <a:lstStyle/>
          <a:p>
            <a:r>
              <a:rPr lang="en-US" sz="3600" b="1" dirty="0" smtClean="0">
                <a:solidFill>
                  <a:srgbClr val="002060"/>
                </a:solidFill>
              </a:rPr>
              <a:t>If you can’t stand the thought of: </a:t>
            </a:r>
            <a:endParaRPr lang="en-US" sz="3600" b="1" dirty="0">
              <a:solidFill>
                <a:srgbClr val="002060"/>
              </a:solidFill>
            </a:endParaRPr>
          </a:p>
        </p:txBody>
      </p:sp>
      <p:sp>
        <p:nvSpPr>
          <p:cNvPr id="3" name="Content Placeholder 2"/>
          <p:cNvSpPr>
            <a:spLocks noGrp="1"/>
          </p:cNvSpPr>
          <p:nvPr>
            <p:ph idx="1"/>
          </p:nvPr>
        </p:nvSpPr>
        <p:spPr>
          <a:xfrm>
            <a:off x="381000" y="2743201"/>
            <a:ext cx="8305800" cy="3962400"/>
          </a:xfrm>
        </p:spPr>
        <p:txBody>
          <a:bodyPr>
            <a:normAutofit lnSpcReduction="10000"/>
          </a:bodyPr>
          <a:lstStyle/>
          <a:p>
            <a:r>
              <a:rPr lang="en-US" sz="2400" dirty="0"/>
              <a:t>Politicians don’t represent the majority, only groups that are organized </a:t>
            </a:r>
            <a:r>
              <a:rPr lang="en-US" sz="2400" dirty="0" smtClean="0"/>
              <a:t> (referred to as Special Interest groups) have </a:t>
            </a:r>
            <a:r>
              <a:rPr lang="en-US" sz="2400" dirty="0"/>
              <a:t>the politician’s attention.  </a:t>
            </a:r>
          </a:p>
          <a:p>
            <a:r>
              <a:rPr lang="en-US" sz="2400" dirty="0" smtClean="0"/>
              <a:t>Any </a:t>
            </a:r>
            <a:r>
              <a:rPr lang="en-US" sz="2400" dirty="0"/>
              <a:t>source of meaningless conflict </a:t>
            </a:r>
            <a:r>
              <a:rPr lang="en-US" sz="2400" dirty="0" smtClean="0"/>
              <a:t>(referred to as </a:t>
            </a:r>
            <a:r>
              <a:rPr lang="en-US" sz="2400" b="1" dirty="0" smtClean="0">
                <a:solidFill>
                  <a:srgbClr val="C00000"/>
                </a:solidFill>
              </a:rPr>
              <a:t>Political Hot Buttons</a:t>
            </a:r>
            <a:r>
              <a:rPr lang="en-US" sz="2400" dirty="0" smtClean="0"/>
              <a:t>) enables </a:t>
            </a:r>
            <a:r>
              <a:rPr lang="en-US" sz="2400" dirty="0"/>
              <a:t>bad politicians to stay in office; </a:t>
            </a:r>
            <a:r>
              <a:rPr lang="en-US" sz="2400" dirty="0" smtClean="0"/>
              <a:t>by </a:t>
            </a:r>
            <a:r>
              <a:rPr lang="en-US" sz="2400" dirty="0"/>
              <a:t>transferring government functions to states we hope to remove that conflict.  </a:t>
            </a:r>
            <a:endParaRPr lang="en-US" sz="2400" dirty="0" smtClean="0"/>
          </a:p>
          <a:p>
            <a:endParaRPr lang="en-US" sz="1100" dirty="0" smtClean="0"/>
          </a:p>
          <a:p>
            <a:r>
              <a:rPr lang="en-US" sz="2400" dirty="0" smtClean="0"/>
              <a:t>Thomas </a:t>
            </a:r>
            <a:r>
              <a:rPr lang="en-US" sz="2400" dirty="0"/>
              <a:t>Jefferson is credited with the quote, “</a:t>
            </a:r>
            <a:r>
              <a:rPr lang="en-US" sz="2400" i="1" dirty="0"/>
              <a:t>every generation needs a revolution</a:t>
            </a:r>
            <a:r>
              <a:rPr lang="en-US" sz="2400" dirty="0"/>
              <a:t>”.   </a:t>
            </a:r>
            <a:r>
              <a:rPr lang="en-US" sz="2400" dirty="0" smtClean="0"/>
              <a:t> So join the Silent American Revolution and return power to the people</a:t>
            </a:r>
          </a:p>
        </p:txBody>
      </p:sp>
      <p:sp>
        <p:nvSpPr>
          <p:cNvPr id="4" name="Footer Placeholder 3"/>
          <p:cNvSpPr>
            <a:spLocks noGrp="1"/>
          </p:cNvSpPr>
          <p:nvPr>
            <p:ph type="ftr" sz="quarter" idx="11"/>
          </p:nvPr>
        </p:nvSpPr>
        <p:spPr/>
        <p:txBody>
          <a:bodyPr/>
          <a:lstStyle/>
          <a:p>
            <a:r>
              <a:rPr lang="en-US" smtClean="0"/>
              <a:t>theusaparty.com</a:t>
            </a:r>
            <a:endParaRPr lang="en-US"/>
          </a:p>
        </p:txBody>
      </p:sp>
      <p:pic>
        <p:nvPicPr>
          <p:cNvPr id="4098" name="Picture 2" descr="C:\Users\admin\Desktop\therevolution.us 13JUL2013\john boeh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739" y="813665"/>
            <a:ext cx="1830335" cy="18303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Desktop\therevolution.us 13JUL2013\Harry-Reid1.jpg"/>
          <p:cNvPicPr>
            <a:picLocks noChangeAspect="1" noChangeArrowheads="1"/>
          </p:cNvPicPr>
          <p:nvPr/>
        </p:nvPicPr>
        <p:blipFill rotWithShape="1">
          <a:blip r:embed="rId4">
            <a:extLst>
              <a:ext uri="{28A0092B-C50C-407E-A947-70E740481C1C}">
                <a14:useLocalDpi xmlns:a14="http://schemas.microsoft.com/office/drawing/2010/main" val="0"/>
              </a:ext>
            </a:extLst>
          </a:blip>
          <a:srcRect l="13369" r="9625"/>
          <a:stretch/>
        </p:blipFill>
        <p:spPr bwMode="auto">
          <a:xfrm>
            <a:off x="284018" y="850998"/>
            <a:ext cx="1995054" cy="14143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dmin\Desktop\therevolution.us 13JUL2013\mitch-mcconnell-recording.jpg"/>
          <p:cNvPicPr>
            <a:picLocks noChangeAspect="1" noChangeArrowheads="1"/>
          </p:cNvPicPr>
          <p:nvPr/>
        </p:nvPicPr>
        <p:blipFill rotWithShape="1">
          <a:blip r:embed="rId5">
            <a:extLst>
              <a:ext uri="{28A0092B-C50C-407E-A947-70E740481C1C}">
                <a14:useLocalDpi xmlns:a14="http://schemas.microsoft.com/office/drawing/2010/main" val="0"/>
              </a:ext>
            </a:extLst>
          </a:blip>
          <a:srcRect r="14988"/>
          <a:stretch/>
        </p:blipFill>
        <p:spPr bwMode="auto">
          <a:xfrm>
            <a:off x="6497783" y="854357"/>
            <a:ext cx="2189018" cy="140762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dmin\Desktop\therevolution.us 13JUL2013\nancy pelosi.jpg"/>
          <p:cNvPicPr>
            <a:picLocks noChangeAspect="1" noChangeArrowheads="1"/>
          </p:cNvPicPr>
          <p:nvPr/>
        </p:nvPicPr>
        <p:blipFill rotWithShape="1">
          <a:blip r:embed="rId6">
            <a:extLst>
              <a:ext uri="{28A0092B-C50C-407E-A947-70E740481C1C}">
                <a14:useLocalDpi xmlns:a14="http://schemas.microsoft.com/office/drawing/2010/main" val="0"/>
              </a:ext>
            </a:extLst>
          </a:blip>
          <a:srcRect l="22727" t="1184" b="-1184"/>
          <a:stretch/>
        </p:blipFill>
        <p:spPr bwMode="auto">
          <a:xfrm>
            <a:off x="2303318" y="850998"/>
            <a:ext cx="2001982" cy="175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324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5"/>
            <a:ext cx="8229600" cy="1143000"/>
          </a:xfrm>
        </p:spPr>
        <p:txBody>
          <a:bodyPr>
            <a:normAutofit/>
          </a:bodyPr>
          <a:lstStyle/>
          <a:p>
            <a:r>
              <a:rPr lang="en-US" sz="3600" b="1" dirty="0" smtClean="0">
                <a:solidFill>
                  <a:srgbClr val="002060"/>
                </a:solidFill>
              </a:rPr>
              <a:t>Giant Social-Economic Experiment</a:t>
            </a:r>
            <a:endParaRPr lang="en-US" sz="3600" b="1" dirty="0">
              <a:solidFill>
                <a:srgbClr val="002060"/>
              </a:solidFill>
            </a:endParaRPr>
          </a:p>
        </p:txBody>
      </p:sp>
      <p:sp>
        <p:nvSpPr>
          <p:cNvPr id="4" name="Footer Placeholder 3"/>
          <p:cNvSpPr>
            <a:spLocks noGrp="1"/>
          </p:cNvSpPr>
          <p:nvPr>
            <p:ph type="ftr" sz="quarter" idx="11"/>
          </p:nvPr>
        </p:nvSpPr>
        <p:spPr/>
        <p:txBody>
          <a:bodyPr/>
          <a:lstStyle/>
          <a:p>
            <a:r>
              <a:rPr lang="en-US" smtClean="0"/>
              <a:t>theusaparty.com</a:t>
            </a:r>
            <a:endParaRPr lang="en-US"/>
          </a:p>
        </p:txBody>
      </p:sp>
      <p:pic>
        <p:nvPicPr>
          <p:cNvPr id="3074" name="Picture 2" descr="C:\Users\admin\Desktop\therevolution.us 13JUL2013\2008_general_election_results_by_coun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838200"/>
            <a:ext cx="5258050" cy="341632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381000" y="4254520"/>
            <a:ext cx="8229600" cy="2481243"/>
          </a:xfrm>
        </p:spPr>
        <p:txBody>
          <a:bodyPr>
            <a:normAutofit fontScale="70000" lnSpcReduction="20000"/>
          </a:bodyPr>
          <a:lstStyle/>
          <a:p>
            <a:r>
              <a:rPr lang="en-US" dirty="0" smtClean="0"/>
              <a:t>No </a:t>
            </a:r>
            <a:r>
              <a:rPr lang="en-US" dirty="0"/>
              <a:t>matter what the politicians promise, NOBODY knows how their actions affect the nation’s vitality and employment.  There is no way of telling if the $1Trillion Obama stimulus plan or other actions by this administration reduced or lengthen the current recession.  </a:t>
            </a:r>
          </a:p>
          <a:p>
            <a:r>
              <a:rPr lang="en-US" dirty="0"/>
              <a:t>At the USA Party, we wish to remove most of the power of the giant experiment and create 51 smaller social-economic experiments that will allow everybody a chance to see which one they like best and move there.</a:t>
            </a:r>
          </a:p>
        </p:txBody>
      </p:sp>
      <p:sp>
        <p:nvSpPr>
          <p:cNvPr id="3" name="TextBox 2"/>
          <p:cNvSpPr txBox="1"/>
          <p:nvPr/>
        </p:nvSpPr>
        <p:spPr>
          <a:xfrm>
            <a:off x="5715000" y="838200"/>
            <a:ext cx="3200400" cy="3416320"/>
          </a:xfrm>
          <a:prstGeom prst="rect">
            <a:avLst/>
          </a:prstGeom>
          <a:noFill/>
        </p:spPr>
        <p:txBody>
          <a:bodyPr wrap="square" rtlCol="0">
            <a:spAutoFit/>
          </a:bodyPr>
          <a:lstStyle/>
          <a:p>
            <a:r>
              <a:rPr lang="en-US" sz="2200" dirty="0" smtClean="0"/>
              <a:t>From </a:t>
            </a:r>
            <a:r>
              <a:rPr lang="en-US" sz="2200" dirty="0"/>
              <a:t>the 2008 Presidential election results, it is obvious that the people of America’s heartland have a different opinion of how the country should be governed than the big cities and the Northeast. </a:t>
            </a:r>
            <a:endParaRPr lang="en-US" sz="2200" dirty="0" smtClean="0"/>
          </a:p>
          <a:p>
            <a:endParaRPr lang="en-US" dirty="0"/>
          </a:p>
        </p:txBody>
      </p:sp>
    </p:spTree>
    <p:extLst>
      <p:ext uri="{BB962C8B-B14F-4D97-AF65-F5344CB8AC3E}">
        <p14:creationId xmlns:p14="http://schemas.microsoft.com/office/powerpoint/2010/main" val="1595984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4596</TotalTime>
  <Words>5574</Words>
  <Application>Microsoft Office PowerPoint</Application>
  <PresentationFormat>On-screen Show (4:3)</PresentationFormat>
  <Paragraphs>317</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The USA Party http://theusaparty.com   </vt:lpstr>
      <vt:lpstr>Who is the USA Party</vt:lpstr>
      <vt:lpstr>What is the USA Party &amp; who are its Base</vt:lpstr>
      <vt:lpstr>How is the USA Party different than Libertarians or Constitution Parties</vt:lpstr>
      <vt:lpstr>Special Interest Groups Control Our Government</vt:lpstr>
      <vt:lpstr>Are you tired of the Political Nonsense? Help us eliminate Political Hot Buttons</vt:lpstr>
      <vt:lpstr>If you can’t stand the thought of: </vt:lpstr>
      <vt:lpstr>Giant Social-Economic Experiment</vt:lpstr>
      <vt:lpstr>How to give power back to the people</vt:lpstr>
      <vt:lpstr>1st Core Belief  Federal Government should be ONLY responsible for those tasks that the states can not perform</vt:lpstr>
      <vt:lpstr>2nd Core Belief  No money (no Block Grants) from Federal Government to States</vt:lpstr>
      <vt:lpstr>3rd Core Belief  THEY SAY, “Tax Breaks for the Rich”.  WE SAY, “Tax only the Wealthy &amp; Corporations”. Eliminate political hot button:  “Tax Breaks for the Rich”</vt:lpstr>
      <vt:lpstr>4th Core Belief  Social Security is a legal Obligation not entitlement</vt:lpstr>
      <vt:lpstr>5th Core Belief  Dept of Transportation independent of US Treasury General Fund</vt:lpstr>
      <vt:lpstr>6th Core Belief  The USA Party demands the elimination of slavery in America America should look at immigration as way of rewarding its citizens with jobs </vt:lpstr>
      <vt:lpstr>7th Core Belief  If there were 11 million failures to secure Korean Border; they would be at war!</vt:lpstr>
      <vt:lpstr>8th Core Belief  America has most ASININE policy toward Coal &amp; Energy</vt:lpstr>
      <vt:lpstr>9th Core Belief  Americans do not want JOBS – They want CAREERS</vt:lpstr>
      <vt:lpstr>10th Core Belief THEY SAY, “Our kids are failing due to bad teachers.” WE SAY, “You’re evaluating both incorrectly.” </vt:lpstr>
      <vt:lpstr>11th Core Belief America MUST send men to the MOON &amp; Beyond</vt:lpstr>
      <vt:lpstr>11th Core Belief continue Commercialized Space Program via Space Billets</vt:lpstr>
      <vt:lpstr>HEALTHCARE WE SAY: “Health insurance adds at least 40.4% more to the cost of health care than just paying with cash or credit card while providing no incentive to save”</vt:lpstr>
      <vt:lpstr>End political hot button by eliminating the ACLU’s use of the “establishment clause” by making atheism a religion  </vt:lpstr>
      <vt:lpstr>WATER FOR LA &amp; GREAT PLAINS </vt:lpstr>
      <vt:lpstr>Conclusion The USA Party – Join the Silent Revolution &amp; Return Power to the People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USA Party  Superbowl Commercial</dc:title>
  <dc:creator>Doug Thorpe</dc:creator>
  <cp:lastModifiedBy>Doug Thorpe</cp:lastModifiedBy>
  <cp:revision>144</cp:revision>
  <dcterms:created xsi:type="dcterms:W3CDTF">2013-02-20T13:42:48Z</dcterms:created>
  <dcterms:modified xsi:type="dcterms:W3CDTF">2014-11-10T15:40:43Z</dcterms:modified>
</cp:coreProperties>
</file>