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0" r:id="rId4"/>
    <p:sldId id="279" r:id="rId5"/>
    <p:sldId id="258" r:id="rId6"/>
    <p:sldId id="261" r:id="rId7"/>
    <p:sldId id="262" r:id="rId8"/>
    <p:sldId id="267" r:id="rId9"/>
    <p:sldId id="277" r:id="rId10"/>
    <p:sldId id="263" r:id="rId11"/>
    <p:sldId id="264" r:id="rId12"/>
    <p:sldId id="265" r:id="rId13"/>
    <p:sldId id="278" r:id="rId14"/>
    <p:sldId id="268" r:id="rId15"/>
    <p:sldId id="272" r:id="rId16"/>
    <p:sldId id="271" r:id="rId17"/>
    <p:sldId id="273" r:id="rId18"/>
    <p:sldId id="275" r:id="rId19"/>
    <p:sldId id="280" r:id="rId20"/>
    <p:sldId id="276" r:id="rId21"/>
    <p:sldId id="260" r:id="rId22"/>
    <p:sldId id="266" r:id="rId23"/>
    <p:sldId id="269"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4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track.us/congress/bills/115/hr19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12A4-657E-4FD4-9010-7C5776769F4E}"/>
              </a:ext>
            </a:extLst>
          </p:cNvPr>
          <p:cNvSpPr>
            <a:spLocks noGrp="1"/>
          </p:cNvSpPr>
          <p:nvPr>
            <p:ph type="ctrTitle"/>
          </p:nvPr>
        </p:nvSpPr>
        <p:spPr>
          <a:xfrm>
            <a:off x="1556251" y="2426283"/>
            <a:ext cx="9548813" cy="1870968"/>
          </a:xfrm>
        </p:spPr>
        <p:txBody>
          <a:bodyPr>
            <a:normAutofit fontScale="90000"/>
          </a:bodyPr>
          <a:lstStyle/>
          <a:p>
            <a:pPr algn="ctr"/>
            <a:r>
              <a:rPr lang="en-US" sz="8000" b="1" dirty="0">
                <a:solidFill>
                  <a:schemeClr val="tx1"/>
                </a:solidFill>
              </a:rPr>
              <a:t>The </a:t>
            </a:r>
            <a:r>
              <a:rPr lang="en-US" sz="8000" b="1" dirty="0">
                <a:solidFill>
                  <a:srgbClr val="3333FF"/>
                </a:solidFill>
              </a:rPr>
              <a:t>USA</a:t>
            </a:r>
            <a:r>
              <a:rPr lang="en-US" sz="8000" b="1" dirty="0">
                <a:solidFill>
                  <a:schemeClr val="tx1"/>
                </a:solidFill>
              </a:rPr>
              <a:t> </a:t>
            </a:r>
            <a:r>
              <a:rPr lang="en-US" sz="8000" b="1" dirty="0">
                <a:solidFill>
                  <a:srgbClr val="FF0000"/>
                </a:solidFill>
              </a:rPr>
              <a:t>Party</a:t>
            </a:r>
            <a:r>
              <a:rPr lang="en-US" sz="8000" b="1" dirty="0">
                <a:solidFill>
                  <a:schemeClr val="tx1"/>
                </a:solidFill>
              </a:rPr>
              <a:t> –</a:t>
            </a:r>
            <a:br>
              <a:rPr lang="en-US" sz="8000" b="1" dirty="0">
                <a:solidFill>
                  <a:schemeClr val="tx1"/>
                </a:solidFill>
              </a:rPr>
            </a:br>
            <a:r>
              <a:rPr lang="en-US" sz="6000" b="1" dirty="0">
                <a:solidFill>
                  <a:schemeClr val="tx1"/>
                </a:solidFill>
              </a:rPr>
              <a:t>The Great American Reset</a:t>
            </a:r>
            <a:endParaRPr lang="en-US" sz="8000" b="1" dirty="0">
              <a:solidFill>
                <a:schemeClr val="tx1"/>
              </a:solidFill>
            </a:endParaRPr>
          </a:p>
        </p:txBody>
      </p:sp>
      <p:sp>
        <p:nvSpPr>
          <p:cNvPr id="3" name="Subtitle 2">
            <a:extLst>
              <a:ext uri="{FF2B5EF4-FFF2-40B4-BE49-F238E27FC236}">
                <a16:creationId xmlns:a16="http://schemas.microsoft.com/office/drawing/2014/main" id="{2C7F51F9-AFE4-4240-80F8-5DA1228D539F}"/>
              </a:ext>
            </a:extLst>
          </p:cNvPr>
          <p:cNvSpPr>
            <a:spLocks noGrp="1"/>
          </p:cNvSpPr>
          <p:nvPr>
            <p:ph type="subTitle" idx="1"/>
          </p:nvPr>
        </p:nvSpPr>
        <p:spPr>
          <a:xfrm>
            <a:off x="1805257" y="4309657"/>
            <a:ext cx="9436099" cy="1231777"/>
          </a:xfrm>
        </p:spPr>
        <p:txBody>
          <a:bodyPr>
            <a:normAutofit/>
          </a:bodyPr>
          <a:lstStyle/>
          <a:p>
            <a:pPr algn="ctr"/>
            <a:r>
              <a:rPr lang="en-US" sz="2400" b="1" dirty="0">
                <a:solidFill>
                  <a:schemeClr val="tx1"/>
                </a:solidFill>
              </a:rPr>
              <a:t>Retracting the Federal Government Power Grab by Removing Unconstitutional Agencies from the Federal Government via the 10</a:t>
            </a:r>
            <a:r>
              <a:rPr lang="en-US" sz="2400" b="1" baseline="30000" dirty="0">
                <a:solidFill>
                  <a:schemeClr val="tx1"/>
                </a:solidFill>
              </a:rPr>
              <a:t>th</a:t>
            </a:r>
            <a:r>
              <a:rPr lang="en-US" sz="2400" b="1" dirty="0">
                <a:solidFill>
                  <a:schemeClr val="tx1"/>
                </a:solidFill>
              </a:rPr>
              <a:t> Amendment</a:t>
            </a:r>
          </a:p>
        </p:txBody>
      </p:sp>
      <p:sp>
        <p:nvSpPr>
          <p:cNvPr id="4" name="TextBox 3">
            <a:extLst>
              <a:ext uri="{FF2B5EF4-FFF2-40B4-BE49-F238E27FC236}">
                <a16:creationId xmlns:a16="http://schemas.microsoft.com/office/drawing/2014/main" id="{4441A520-4D07-48F5-A742-1DE2320F4642}"/>
              </a:ext>
            </a:extLst>
          </p:cNvPr>
          <p:cNvSpPr txBox="1"/>
          <p:nvPr/>
        </p:nvSpPr>
        <p:spPr>
          <a:xfrm>
            <a:off x="488273" y="167742"/>
            <a:ext cx="11425560" cy="1754326"/>
          </a:xfrm>
          <a:prstGeom prst="rect">
            <a:avLst/>
          </a:prstGeom>
          <a:noFill/>
        </p:spPr>
        <p:txBody>
          <a:bodyPr wrap="square" rtlCol="0">
            <a:spAutoFit/>
          </a:bodyPr>
          <a:lstStyle/>
          <a:p>
            <a:pPr algn="ctr"/>
            <a:r>
              <a:rPr lang="en-US" sz="2800" b="1" dirty="0">
                <a:solidFill>
                  <a:srgbClr val="FF0000"/>
                </a:solidFill>
              </a:rPr>
              <a:t>0% FEDERAL INCOME TAX, </a:t>
            </a:r>
          </a:p>
          <a:p>
            <a:pPr algn="ctr"/>
            <a:r>
              <a:rPr lang="en-US" sz="2800" b="1" dirty="0">
                <a:solidFill>
                  <a:srgbClr val="FF0000"/>
                </a:solidFill>
              </a:rPr>
              <a:t>0% FEDERAL BUSINESS TAX, </a:t>
            </a:r>
          </a:p>
          <a:p>
            <a:pPr algn="ctr"/>
            <a:r>
              <a:rPr lang="en-US" sz="2800" b="1" dirty="0">
                <a:solidFill>
                  <a:srgbClr val="FF0000"/>
                </a:solidFill>
              </a:rPr>
              <a:t>0% FEDERAL GAS TAX</a:t>
            </a:r>
            <a:r>
              <a:rPr lang="en-US" sz="2800" dirty="0"/>
              <a:t> </a:t>
            </a:r>
          </a:p>
          <a:p>
            <a:pPr algn="ctr"/>
            <a:r>
              <a:rPr lang="en-US" sz="2400" dirty="0"/>
              <a:t>View inside to see how</a:t>
            </a:r>
          </a:p>
        </p:txBody>
      </p:sp>
      <p:sp>
        <p:nvSpPr>
          <p:cNvPr id="5" name="TextBox 4">
            <a:extLst>
              <a:ext uri="{FF2B5EF4-FFF2-40B4-BE49-F238E27FC236}">
                <a16:creationId xmlns:a16="http://schemas.microsoft.com/office/drawing/2014/main" id="{DC2A28A1-09B8-4AD7-A954-52AF95616ABF}"/>
              </a:ext>
            </a:extLst>
          </p:cNvPr>
          <p:cNvSpPr txBox="1"/>
          <p:nvPr/>
        </p:nvSpPr>
        <p:spPr>
          <a:xfrm>
            <a:off x="8909222" y="6211669"/>
            <a:ext cx="3282778" cy="646331"/>
          </a:xfrm>
          <a:prstGeom prst="rect">
            <a:avLst/>
          </a:prstGeom>
          <a:noFill/>
        </p:spPr>
        <p:txBody>
          <a:bodyPr wrap="square" rtlCol="0">
            <a:spAutoFit/>
          </a:bodyPr>
          <a:lstStyle/>
          <a:p>
            <a:r>
              <a:rPr lang="en-US" dirty="0"/>
              <a:t>Doug says thank you for visiting and please share</a:t>
            </a:r>
          </a:p>
        </p:txBody>
      </p:sp>
    </p:spTree>
    <p:extLst>
      <p:ext uri="{BB962C8B-B14F-4D97-AF65-F5344CB8AC3E}">
        <p14:creationId xmlns:p14="http://schemas.microsoft.com/office/powerpoint/2010/main" val="485007627"/>
      </p:ext>
    </p:extLst>
  </p:cSld>
  <p:clrMapOvr>
    <a:masterClrMapping/>
  </p:clrMapOvr>
  <mc:AlternateContent xmlns:mc="http://schemas.openxmlformats.org/markup-compatibility/2006" xmlns:p14="http://schemas.microsoft.com/office/powerpoint/2010/main">
    <mc:Choice Requires="p14">
      <p:transition p14:dur="10" advClick="0" advTm="21000"/>
    </mc:Choice>
    <mc:Fallback xmlns="">
      <p:transition advClick="0" advTm="21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861134" y="0"/>
            <a:ext cx="10130716" cy="901700"/>
          </a:xfrm>
        </p:spPr>
        <p:txBody>
          <a:bodyPr>
            <a:normAutofit fontScale="90000"/>
          </a:bodyPr>
          <a:lstStyle/>
          <a:p>
            <a:r>
              <a:rPr lang="en-US" sz="4400" b="1" dirty="0">
                <a:solidFill>
                  <a:schemeClr val="tx1"/>
                </a:solidFill>
              </a:rPr>
              <a:t>The USA Party Platform – Uniting America</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317500" y="711200"/>
            <a:ext cx="11557000" cy="5905500"/>
          </a:xfrm>
          <a:solidFill>
            <a:schemeClr val="bg1"/>
          </a:solidFill>
        </p:spPr>
        <p:txBody>
          <a:bodyPr>
            <a:normAutofit fontScale="92500" lnSpcReduction="20000"/>
          </a:bodyPr>
          <a:lstStyle/>
          <a:p>
            <a:r>
              <a:rPr lang="en-US" sz="2600" b="1" i="1" dirty="0">
                <a:solidFill>
                  <a:srgbClr val="3333FF"/>
                </a:solidFill>
              </a:rPr>
              <a:t>Chapter XI of United Nations Charter refers to non-self-governing territory (NSGT) as a territory “whose people have not yet attained a full measure of self-government</a:t>
            </a:r>
            <a:r>
              <a:rPr lang="en-US" sz="2600" b="1" dirty="0"/>
              <a:t>.</a:t>
            </a:r>
            <a:r>
              <a:rPr lang="en-US" sz="2600" dirty="0"/>
              <a:t>  </a:t>
            </a:r>
            <a:r>
              <a:rPr lang="en-US" sz="2600" dirty="0">
                <a:solidFill>
                  <a:schemeClr val="tx1"/>
                </a:solidFill>
              </a:rPr>
              <a:t>The UN has listed 3 USA territories of people who are non-self-governing – but there should be 5.</a:t>
            </a:r>
          </a:p>
          <a:p>
            <a:pPr lvl="1"/>
            <a:r>
              <a:rPr lang="en-US" sz="2400" dirty="0">
                <a:solidFill>
                  <a:schemeClr val="tx1"/>
                </a:solidFill>
              </a:rPr>
              <a:t>American Samoa, Guam, US Virgin Islands, but we should also add Puerto Rico and Washington, DC. (to be known as Washington City)</a:t>
            </a:r>
          </a:p>
          <a:p>
            <a:r>
              <a:rPr lang="en-US" sz="2600" dirty="0">
                <a:solidFill>
                  <a:schemeClr val="tx1"/>
                </a:solidFill>
              </a:rPr>
              <a:t>To rectify this situation we offer the following:</a:t>
            </a:r>
          </a:p>
          <a:p>
            <a:pPr lvl="1"/>
            <a:r>
              <a:rPr lang="en-US" sz="2400" dirty="0">
                <a:solidFill>
                  <a:schemeClr val="tx1"/>
                </a:solidFill>
              </a:rPr>
              <a:t>Offer US Virgin Islands to be part of Florida or give them their independence </a:t>
            </a:r>
          </a:p>
          <a:p>
            <a:pPr lvl="1"/>
            <a:r>
              <a:rPr lang="en-US" sz="2400" dirty="0">
                <a:solidFill>
                  <a:schemeClr val="tx1"/>
                </a:solidFill>
              </a:rPr>
              <a:t>Offer American Samoa and Guam to be part of Hawaii or give independence </a:t>
            </a:r>
          </a:p>
          <a:p>
            <a:pPr lvl="1"/>
            <a:r>
              <a:rPr lang="en-US" sz="2400" dirty="0">
                <a:solidFill>
                  <a:schemeClr val="tx1"/>
                </a:solidFill>
              </a:rPr>
              <a:t>Give Puerto Rico it’s independence. Philippines, PR, and Guam was ceded to US from Spain after war </a:t>
            </a:r>
            <a:r>
              <a:rPr lang="en-US" sz="2400" dirty="0">
                <a:solidFill>
                  <a:srgbClr val="C00000"/>
                </a:solidFill>
              </a:rPr>
              <a:t>WE STARTED</a:t>
            </a:r>
            <a:r>
              <a:rPr lang="en-US" sz="2400" dirty="0">
                <a:solidFill>
                  <a:schemeClr val="tx1"/>
                </a:solidFill>
              </a:rPr>
              <a:t>. Many Puerto Ricans take great pride in NOT speaking English on the Island.  They don’t even refer to themselves as American’s in foreign lands.  Because they don’t have a voting representative, they don’t pay US taxes. </a:t>
            </a:r>
          </a:p>
          <a:p>
            <a:pPr lvl="1"/>
            <a:r>
              <a:rPr lang="en-US" sz="2400" dirty="0">
                <a:solidFill>
                  <a:schemeClr val="tx1"/>
                </a:solidFill>
              </a:rPr>
              <a:t>Pass the Rep. Louie Gohmert Bill To Give D.C. Back To Maryland </a:t>
            </a:r>
          </a:p>
          <a:p>
            <a:r>
              <a:rPr lang="en-US" sz="2600" dirty="0">
                <a:solidFill>
                  <a:schemeClr val="tx1"/>
                </a:solidFill>
              </a:rPr>
              <a:t>Make English the Official Language. Let’s unite the country under a single language, after all, What makes someone an American?</a:t>
            </a:r>
          </a:p>
          <a:p>
            <a:endParaRPr lang="en-US" sz="2600" dirty="0"/>
          </a:p>
        </p:txBody>
      </p:sp>
    </p:spTree>
    <p:extLst>
      <p:ext uri="{BB962C8B-B14F-4D97-AF65-F5344CB8AC3E}">
        <p14:creationId xmlns:p14="http://schemas.microsoft.com/office/powerpoint/2010/main" val="2233177072"/>
      </p:ext>
    </p:extLst>
  </p:cSld>
  <p:clrMapOvr>
    <a:masterClrMapping/>
  </p:clrMapOvr>
  <mc:AlternateContent xmlns:mc="http://schemas.openxmlformats.org/markup-compatibility/2006" xmlns:p14="http://schemas.microsoft.com/office/powerpoint/2010/main">
    <mc:Choice Requires="p14">
      <p:transition p14:dur="250" advClick="0" advTm="73000"/>
    </mc:Choice>
    <mc:Fallback xmlns="">
      <p:transition advClick="0" advTm="7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508000" y="0"/>
            <a:ext cx="11569700" cy="812800"/>
          </a:xfrm>
        </p:spPr>
        <p:txBody>
          <a:bodyPr>
            <a:normAutofit fontScale="90000"/>
          </a:bodyPr>
          <a:lstStyle/>
          <a:p>
            <a:r>
              <a:rPr lang="en-US" b="1" dirty="0">
                <a:solidFill>
                  <a:schemeClr val="tx1"/>
                </a:solidFill>
              </a:rPr>
              <a:t>The USA Party Platform – </a:t>
            </a:r>
            <a:r>
              <a:rPr lang="en-US" sz="4000" b="1" dirty="0">
                <a:solidFill>
                  <a:schemeClr val="tx1"/>
                </a:solidFill>
              </a:rPr>
              <a:t>Protect Country from Invasion</a:t>
            </a:r>
            <a:endParaRPr lang="en-US" sz="4400" b="1" dirty="0">
              <a:solidFill>
                <a:schemeClr val="tx1"/>
              </a:solidFill>
            </a:endParaRP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196850" y="711200"/>
            <a:ext cx="11798300" cy="6045200"/>
          </a:xfrm>
          <a:solidFill>
            <a:schemeClr val="bg1"/>
          </a:solidFill>
        </p:spPr>
        <p:txBody>
          <a:bodyPr>
            <a:normAutofit fontScale="92500" lnSpcReduction="20000"/>
          </a:bodyPr>
          <a:lstStyle/>
          <a:p>
            <a:r>
              <a:rPr lang="en-US" sz="2600" b="1" i="1" dirty="0">
                <a:solidFill>
                  <a:srgbClr val="3333FF"/>
                </a:solidFill>
              </a:rPr>
              <a:t>Article IV, Section 4, Paragraph 1 of US Constitution: The United States shall guarantee to every State in this Union a Republican Form of Government, and shall protect each of them against Invasion</a:t>
            </a:r>
          </a:p>
          <a:p>
            <a:r>
              <a:rPr lang="en-US" sz="2600" dirty="0">
                <a:solidFill>
                  <a:schemeClr val="tx1"/>
                </a:solidFill>
              </a:rPr>
              <a:t>President Biden has failed (and doesn’t want) to close the Southern Border.  He has failed his sworn duties according to the US Constitution.</a:t>
            </a:r>
          </a:p>
          <a:p>
            <a:r>
              <a:rPr lang="en-US" sz="2600" dirty="0">
                <a:solidFill>
                  <a:schemeClr val="tx1"/>
                </a:solidFill>
              </a:rPr>
              <a:t>To Rectify the situation:</a:t>
            </a:r>
          </a:p>
          <a:p>
            <a:pPr lvl="1"/>
            <a:r>
              <a:rPr lang="en-US" sz="2600" b="1" dirty="0">
                <a:solidFill>
                  <a:schemeClr val="tx1"/>
                </a:solidFill>
              </a:rPr>
              <a:t>COMPLETE THE SOUTHERN BORDER WALL!!!!</a:t>
            </a:r>
          </a:p>
          <a:p>
            <a:pPr lvl="1"/>
            <a:r>
              <a:rPr lang="en-US" sz="2600" dirty="0">
                <a:solidFill>
                  <a:schemeClr val="tx1"/>
                </a:solidFill>
              </a:rPr>
              <a:t>Cheaply and quickly install several rolls of razor wire on both sides of Southern Border wall</a:t>
            </a:r>
          </a:p>
          <a:p>
            <a:pPr lvl="1"/>
            <a:r>
              <a:rPr lang="en-US" sz="2600" dirty="0">
                <a:solidFill>
                  <a:schemeClr val="tx1"/>
                </a:solidFill>
              </a:rPr>
              <a:t>Establish E-Verify </a:t>
            </a:r>
          </a:p>
          <a:p>
            <a:pPr lvl="1"/>
            <a:r>
              <a:rPr lang="en-US" sz="2600" dirty="0">
                <a:solidFill>
                  <a:schemeClr val="tx1"/>
                </a:solidFill>
              </a:rPr>
              <a:t>Greatly increase the number of border agents &amp; ICE</a:t>
            </a:r>
          </a:p>
          <a:p>
            <a:pPr lvl="1"/>
            <a:r>
              <a:rPr lang="en-US" sz="2600" dirty="0">
                <a:solidFill>
                  <a:schemeClr val="tx1"/>
                </a:solidFill>
              </a:rPr>
              <a:t>Re-instate Trump’s Remain in Mexico</a:t>
            </a:r>
          </a:p>
          <a:p>
            <a:pPr lvl="1"/>
            <a:r>
              <a:rPr lang="en-US" sz="2600" dirty="0">
                <a:solidFill>
                  <a:schemeClr val="tx1"/>
                </a:solidFill>
              </a:rPr>
              <a:t>If a baby is born in USA to illegals, the baby can stay (it may be a US citizen), but </a:t>
            </a:r>
            <a:r>
              <a:rPr lang="en-US" sz="2600" b="1" dirty="0">
                <a:solidFill>
                  <a:srgbClr val="C00000"/>
                </a:solidFill>
              </a:rPr>
              <a:t>the parents must leave and never return</a:t>
            </a:r>
            <a:r>
              <a:rPr lang="en-US" sz="2600" dirty="0">
                <a:solidFill>
                  <a:schemeClr val="tx1"/>
                </a:solidFill>
              </a:rPr>
              <a:t>, they broke our laws.</a:t>
            </a:r>
          </a:p>
          <a:p>
            <a:pPr lvl="1"/>
            <a:r>
              <a:rPr lang="en-US" sz="2600" dirty="0">
                <a:solidFill>
                  <a:schemeClr val="tx1"/>
                </a:solidFill>
              </a:rPr>
              <a:t>Place a 20% excise tax on outgoing international wired cash transfers</a:t>
            </a:r>
          </a:p>
        </p:txBody>
      </p:sp>
    </p:spTree>
    <p:extLst>
      <p:ext uri="{BB962C8B-B14F-4D97-AF65-F5344CB8AC3E}">
        <p14:creationId xmlns:p14="http://schemas.microsoft.com/office/powerpoint/2010/main" val="187364799"/>
      </p:ext>
    </p:extLst>
  </p:cSld>
  <p:clrMapOvr>
    <a:masterClrMapping/>
  </p:clrMapOvr>
  <mc:AlternateContent xmlns:mc="http://schemas.openxmlformats.org/markup-compatibility/2006" xmlns:p14="http://schemas.microsoft.com/office/powerpoint/2010/main">
    <mc:Choice Requires="p14">
      <p:transition p14:dur="250" advClick="0" advTm="57000"/>
    </mc:Choice>
    <mc:Fallback xmlns="">
      <p:transition advClick="0" advTm="57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292100" y="0"/>
            <a:ext cx="11785600" cy="1104900"/>
          </a:xfrm>
          <a:solidFill>
            <a:schemeClr val="bg1"/>
          </a:solidFill>
        </p:spPr>
        <p:txBody>
          <a:bodyPr>
            <a:normAutofit fontScale="90000"/>
          </a:bodyPr>
          <a:lstStyle/>
          <a:p>
            <a:pPr algn="ctr"/>
            <a:r>
              <a:rPr lang="en-US" sz="3400" b="1" dirty="0">
                <a:solidFill>
                  <a:schemeClr val="tx1"/>
                </a:solidFill>
              </a:rPr>
              <a:t>Protect Free-Speech &amp; Protect Country from Corruption</a:t>
            </a:r>
            <a:br>
              <a:rPr lang="en-US" sz="3400" b="1" dirty="0">
                <a:solidFill>
                  <a:schemeClr val="tx1"/>
                </a:solidFill>
              </a:rPr>
            </a:br>
            <a:r>
              <a:rPr lang="en-US" sz="2700" b="1" dirty="0">
                <a:solidFill>
                  <a:schemeClr val="tx1"/>
                </a:solidFill>
              </a:rPr>
              <a:t>Implement Emolument Clause for all Congress Leaders, Spouses, &amp; staff</a:t>
            </a:r>
            <a:endParaRPr lang="en-US" sz="3400" b="1" dirty="0">
              <a:solidFill>
                <a:schemeClr val="tx1"/>
              </a:solidFill>
            </a:endParaRP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92100" y="952500"/>
            <a:ext cx="11899900" cy="5753100"/>
          </a:xfrm>
          <a:solidFill>
            <a:schemeClr val="bg1"/>
          </a:solidFill>
        </p:spPr>
        <p:txBody>
          <a:bodyPr>
            <a:normAutofit fontScale="92500"/>
          </a:bodyPr>
          <a:lstStyle/>
          <a:p>
            <a:r>
              <a:rPr lang="en-US" sz="2300" dirty="0">
                <a:solidFill>
                  <a:schemeClr val="tx1"/>
                </a:solidFill>
              </a:rPr>
              <a:t>Remove Section 230 protection from Big Media companies (e.g. Twitter, Facebook, </a:t>
            </a:r>
            <a:r>
              <a:rPr lang="en-US" sz="2300" dirty="0" err="1">
                <a:solidFill>
                  <a:schemeClr val="tx1"/>
                </a:solidFill>
              </a:rPr>
              <a:t>etc</a:t>
            </a:r>
            <a:r>
              <a:rPr lang="en-US" sz="2300" dirty="0">
                <a:solidFill>
                  <a:schemeClr val="tx1"/>
                </a:solidFill>
              </a:rPr>
              <a:t>)</a:t>
            </a:r>
          </a:p>
          <a:p>
            <a:r>
              <a:rPr lang="en-US" sz="2400" dirty="0">
                <a:solidFill>
                  <a:srgbClr val="0000FF"/>
                </a:solidFill>
              </a:rPr>
              <a:t>The Foreign Emoluments Clause doesn’t just pertain to POTUS, but it prohibits </a:t>
            </a:r>
            <a:r>
              <a:rPr lang="en-US" sz="2400" b="1" u="sng" dirty="0">
                <a:solidFill>
                  <a:srgbClr val="0000FF"/>
                </a:solidFill>
              </a:rPr>
              <a:t>anyone</a:t>
            </a:r>
            <a:r>
              <a:rPr lang="en-US" sz="2400" dirty="0">
                <a:solidFill>
                  <a:srgbClr val="0000FF"/>
                </a:solidFill>
              </a:rPr>
              <a:t> holding any “Office of Profit or Trust” from receiving any “emolument” from foreign powers. </a:t>
            </a:r>
          </a:p>
          <a:p>
            <a:pPr lvl="1"/>
            <a:r>
              <a:rPr lang="en-US" sz="2400" dirty="0">
                <a:solidFill>
                  <a:srgbClr val="0000FF"/>
                </a:solidFill>
              </a:rPr>
              <a:t>An emolument is any “profit, gain or advantage”.</a:t>
            </a:r>
          </a:p>
          <a:p>
            <a:r>
              <a:rPr lang="en-US" sz="2400" dirty="0">
                <a:solidFill>
                  <a:schemeClr val="tx1"/>
                </a:solidFill>
              </a:rPr>
              <a:t>Democrats DEMANDED Donald Trump’s tax return and said his hotel business violated the Foreign Emoluments Clause, but House Speaker Pelosi &amp; </a:t>
            </a:r>
            <a:r>
              <a:rPr lang="en-US" sz="2400" b="1" dirty="0">
                <a:solidFill>
                  <a:schemeClr val="tx1"/>
                </a:solidFill>
              </a:rPr>
              <a:t>spouse</a:t>
            </a:r>
            <a:r>
              <a:rPr lang="en-US" sz="2400" dirty="0">
                <a:solidFill>
                  <a:schemeClr val="tx1"/>
                </a:solidFill>
              </a:rPr>
              <a:t> have made $M via correctly timed &amp; </a:t>
            </a:r>
            <a:r>
              <a:rPr lang="en-US" sz="2400" b="1" u="sng" dirty="0">
                <a:solidFill>
                  <a:schemeClr val="tx1"/>
                </a:solidFill>
              </a:rPr>
              <a:t>perfect</a:t>
            </a:r>
            <a:r>
              <a:rPr lang="en-US" sz="2400" dirty="0">
                <a:solidFill>
                  <a:schemeClr val="tx1"/>
                </a:solidFill>
              </a:rPr>
              <a:t> investments in stocks </a:t>
            </a:r>
          </a:p>
          <a:p>
            <a:r>
              <a:rPr lang="en-US" sz="2400" dirty="0">
                <a:solidFill>
                  <a:srgbClr val="C00000"/>
                </a:solidFill>
              </a:rPr>
              <a:t>Therefore, ALL Congress &amp; Senate members, spouses, (especially include their STAFF and their spouses) must </a:t>
            </a:r>
            <a:r>
              <a:rPr lang="en-US" sz="2400" b="1" dirty="0">
                <a:solidFill>
                  <a:srgbClr val="C00000"/>
                </a:solidFill>
              </a:rPr>
              <a:t>give up all direct control of stock </a:t>
            </a:r>
            <a:r>
              <a:rPr lang="en-US" sz="2400" dirty="0">
                <a:solidFill>
                  <a:srgbClr val="C00000"/>
                </a:solidFill>
              </a:rPr>
              <a:t>(investing in blind public trusts is acceptable) and </a:t>
            </a:r>
            <a:r>
              <a:rPr lang="en-US" sz="2400" b="1" dirty="0">
                <a:solidFill>
                  <a:srgbClr val="C00000"/>
                </a:solidFill>
              </a:rPr>
              <a:t>release yearly tax returns</a:t>
            </a:r>
            <a:r>
              <a:rPr lang="en-US" sz="2400" dirty="0">
                <a:solidFill>
                  <a:srgbClr val="C00000"/>
                </a:solidFill>
              </a:rPr>
              <a:t> to the public so we know where they are receiving their money. </a:t>
            </a:r>
          </a:p>
          <a:p>
            <a:r>
              <a:rPr lang="en-US" sz="2400" dirty="0">
                <a:solidFill>
                  <a:srgbClr val="C00000"/>
                </a:solidFill>
              </a:rPr>
              <a:t>The public must be informed if any Congress member, Staff member, and spouses have been </a:t>
            </a:r>
            <a:r>
              <a:rPr lang="en-US" sz="2400" b="1" dirty="0">
                <a:solidFill>
                  <a:srgbClr val="C00000"/>
                </a:solidFill>
              </a:rPr>
              <a:t>convicted of a felony, any sexual crime, or any money crime</a:t>
            </a:r>
            <a:r>
              <a:rPr lang="en-US" sz="2400" dirty="0">
                <a:solidFill>
                  <a:srgbClr val="C00000"/>
                </a:solidFill>
              </a:rPr>
              <a:t> or if they have declared bankruptcy in the last 10 years. </a:t>
            </a:r>
          </a:p>
          <a:p>
            <a:endParaRPr lang="en-US" sz="2000" dirty="0">
              <a:solidFill>
                <a:schemeClr val="tx1"/>
              </a:solidFill>
            </a:endParaRPr>
          </a:p>
        </p:txBody>
      </p:sp>
    </p:spTree>
    <p:extLst>
      <p:ext uri="{BB962C8B-B14F-4D97-AF65-F5344CB8AC3E}">
        <p14:creationId xmlns:p14="http://schemas.microsoft.com/office/powerpoint/2010/main" val="2990466601"/>
      </p:ext>
    </p:extLst>
  </p:cSld>
  <p:clrMapOvr>
    <a:masterClrMapping/>
  </p:clrMapOvr>
  <mc:AlternateContent xmlns:mc="http://schemas.openxmlformats.org/markup-compatibility/2006" xmlns:p14="http://schemas.microsoft.com/office/powerpoint/2010/main">
    <mc:Choice Requires="p14">
      <p:transition p14:dur="250" advClick="0" advTm="67000"/>
    </mc:Choice>
    <mc:Fallback xmlns="">
      <p:transition advClick="0" advTm="67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292100" y="0"/>
            <a:ext cx="11785600" cy="812800"/>
          </a:xfrm>
        </p:spPr>
        <p:txBody>
          <a:bodyPr>
            <a:normAutofit/>
          </a:bodyPr>
          <a:lstStyle/>
          <a:p>
            <a:pPr algn="ctr"/>
            <a:r>
              <a:rPr lang="en-US" sz="3400" b="1" dirty="0">
                <a:solidFill>
                  <a:schemeClr val="tx1"/>
                </a:solidFill>
              </a:rPr>
              <a:t>Protect all Athletes &amp; Students from Title IX</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03200" y="541538"/>
            <a:ext cx="11785600" cy="6316462"/>
          </a:xfrm>
          <a:solidFill>
            <a:schemeClr val="bg1"/>
          </a:solidFill>
        </p:spPr>
        <p:txBody>
          <a:bodyPr>
            <a:normAutofit fontScale="77500" lnSpcReduction="20000"/>
          </a:bodyPr>
          <a:lstStyle/>
          <a:p>
            <a:pPr marL="0" indent="0">
              <a:buNone/>
            </a:pPr>
            <a:r>
              <a:rPr lang="en-US" sz="2600" i="1" dirty="0">
                <a:solidFill>
                  <a:srgbClr val="3333FF"/>
                </a:solidFill>
              </a:rPr>
              <a:t>Title IX of the Education Amendments of 1972 (Title IX):  No person in the United States shall, on the basis of sex, be excluded from participation, in be denied the benefits of, or be subjected to discrimination under any education program or activity receiving Federal financial assistance.</a:t>
            </a:r>
          </a:p>
          <a:p>
            <a:r>
              <a:rPr lang="en-US" sz="2800" i="1" dirty="0">
                <a:solidFill>
                  <a:srgbClr val="3333FF"/>
                </a:solidFill>
              </a:rPr>
              <a:t>On March 26, 2021, the Deputy Assistant Attorney General </a:t>
            </a:r>
            <a:r>
              <a:rPr lang="en-US" sz="2800" b="1" i="1" u="sng" dirty="0">
                <a:solidFill>
                  <a:srgbClr val="3333FF"/>
                </a:solidFill>
              </a:rPr>
              <a:t>issued a memorandum </a:t>
            </a:r>
            <a:r>
              <a:rPr lang="en-US" sz="2800" i="1" dirty="0">
                <a:solidFill>
                  <a:srgbClr val="3333FF"/>
                </a:solidFill>
              </a:rPr>
              <a:t>to federal civil rights offices and general counsels that Title IX’s prohibition on discrimination “on the basis of sex” includes discrimination on the basis of </a:t>
            </a:r>
            <a:r>
              <a:rPr lang="en-US" sz="2800" b="1" i="1" u="sng" dirty="0">
                <a:solidFill>
                  <a:srgbClr val="3333FF"/>
                </a:solidFill>
              </a:rPr>
              <a:t>gender identity </a:t>
            </a:r>
            <a:r>
              <a:rPr lang="en-US" sz="2800" i="1" dirty="0">
                <a:solidFill>
                  <a:srgbClr val="3333FF"/>
                </a:solidFill>
              </a:rPr>
              <a:t>and </a:t>
            </a:r>
            <a:r>
              <a:rPr lang="en-US" sz="2800" b="1" i="1" u="sng" dirty="0">
                <a:solidFill>
                  <a:srgbClr val="3333FF"/>
                </a:solidFill>
              </a:rPr>
              <a:t>sexual orientation</a:t>
            </a:r>
            <a:r>
              <a:rPr lang="en-US" sz="2800" i="1" dirty="0">
                <a:solidFill>
                  <a:srgbClr val="3333FF"/>
                </a:solidFill>
              </a:rPr>
              <a:t>. </a:t>
            </a:r>
          </a:p>
          <a:p>
            <a:r>
              <a:rPr lang="en-US" sz="2800" dirty="0">
                <a:solidFill>
                  <a:schemeClr val="tx1"/>
                </a:solidFill>
              </a:rPr>
              <a:t>Title IX has been perverted by some bureaucrats to mean, the proportion of men and women athletes must equal the number of students enrolled in a school.  This resulted in over 20,000 men athletes losing their scholarships.</a:t>
            </a:r>
          </a:p>
          <a:p>
            <a:r>
              <a:rPr lang="en-US" sz="2800" dirty="0">
                <a:solidFill>
                  <a:schemeClr val="tx1"/>
                </a:solidFill>
              </a:rPr>
              <a:t>Title IX also applies to any education or training program operated by a recipient of federal financial assistance. For example, </a:t>
            </a:r>
            <a:r>
              <a:rPr lang="en-US" sz="3000" dirty="0">
                <a:solidFill>
                  <a:schemeClr val="tx1"/>
                </a:solidFill>
              </a:rPr>
              <a:t>Title IX would cover such activities as:</a:t>
            </a:r>
            <a:endParaRPr lang="en-US" sz="2800" dirty="0">
              <a:solidFill>
                <a:schemeClr val="tx1"/>
              </a:solidFill>
            </a:endParaRPr>
          </a:p>
          <a:p>
            <a:pPr lvl="1"/>
            <a:r>
              <a:rPr lang="en-US" sz="2600" dirty="0">
                <a:solidFill>
                  <a:schemeClr val="tx1"/>
                </a:solidFill>
              </a:rPr>
              <a:t>A forestry workshop run by a state park receiving funds from Dept. of Interior; </a:t>
            </a:r>
          </a:p>
          <a:p>
            <a:pPr lvl="1"/>
            <a:r>
              <a:rPr lang="en-US" sz="2600" dirty="0">
                <a:solidFill>
                  <a:schemeClr val="tx1"/>
                </a:solidFill>
              </a:rPr>
              <a:t>A boater ed program sponsored by a county parks and recreation department receiving funding from the Coast Guard; </a:t>
            </a:r>
          </a:p>
          <a:p>
            <a:pPr lvl="1"/>
            <a:r>
              <a:rPr lang="en-US" sz="2600" dirty="0">
                <a:solidFill>
                  <a:schemeClr val="tx1"/>
                </a:solidFill>
              </a:rPr>
              <a:t>A local course concerning how to start a small business, sponsored by the state dept. of labor that receives funding from Small Business Administration; </a:t>
            </a:r>
          </a:p>
          <a:p>
            <a:pPr lvl="1"/>
            <a:r>
              <a:rPr lang="en-US" sz="2600" dirty="0">
                <a:solidFill>
                  <a:schemeClr val="tx1"/>
                </a:solidFill>
              </a:rPr>
              <a:t>State and local courses funded by FEMA planning how to deal with disasters</a:t>
            </a:r>
          </a:p>
        </p:txBody>
      </p:sp>
    </p:spTree>
    <p:extLst>
      <p:ext uri="{BB962C8B-B14F-4D97-AF65-F5344CB8AC3E}">
        <p14:creationId xmlns:p14="http://schemas.microsoft.com/office/powerpoint/2010/main" val="1694471619"/>
      </p:ext>
    </p:extLst>
  </p:cSld>
  <p:clrMapOvr>
    <a:masterClrMapping/>
  </p:clrMapOvr>
  <mc:AlternateContent xmlns:mc="http://schemas.openxmlformats.org/markup-compatibility/2006" xmlns:p14="http://schemas.microsoft.com/office/powerpoint/2010/main">
    <mc:Choice Requires="p14">
      <p:transition p14:dur="250" advClick="0" advTm="83000"/>
    </mc:Choice>
    <mc:Fallback xmlns="">
      <p:transition advClick="0" advTm="8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292100" y="0"/>
            <a:ext cx="11785600" cy="812800"/>
          </a:xfrm>
        </p:spPr>
        <p:txBody>
          <a:bodyPr>
            <a:normAutofit/>
          </a:bodyPr>
          <a:lstStyle/>
          <a:p>
            <a:pPr algn="ctr"/>
            <a:r>
              <a:rPr lang="en-US" sz="3400" b="1" dirty="0">
                <a:solidFill>
                  <a:schemeClr val="tx1"/>
                </a:solidFill>
              </a:rPr>
              <a:t>Protect all Athletes &amp; Students from Title IX (</a:t>
            </a:r>
            <a:r>
              <a:rPr lang="en-US" sz="3400" b="1" dirty="0" err="1">
                <a:solidFill>
                  <a:schemeClr val="tx1"/>
                </a:solidFill>
              </a:rPr>
              <a:t>cont</a:t>
            </a:r>
            <a:r>
              <a:rPr lang="en-US" sz="3400" b="1" dirty="0">
                <a:solidFill>
                  <a:schemeClr val="tx1"/>
                </a:solidFill>
              </a:rPr>
              <a:t>)</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0" y="660400"/>
            <a:ext cx="12192000" cy="6197600"/>
          </a:xfrm>
          <a:solidFill>
            <a:schemeClr val="bg1"/>
          </a:solidFill>
        </p:spPr>
        <p:txBody>
          <a:bodyPr>
            <a:normAutofit lnSpcReduction="10000"/>
          </a:bodyPr>
          <a:lstStyle/>
          <a:p>
            <a:r>
              <a:rPr lang="en-US" sz="2600" i="1" dirty="0">
                <a:solidFill>
                  <a:srgbClr val="3333FF"/>
                </a:solidFill>
              </a:rPr>
              <a:t>Title IX of the Education Amendments of 1972 (Title IX):  </a:t>
            </a:r>
            <a:r>
              <a:rPr lang="en-US" sz="2600" dirty="0">
                <a:solidFill>
                  <a:schemeClr val="tx1"/>
                </a:solidFill>
              </a:rPr>
              <a:t>Title IX is not limited to athletes; how long will it be until the same bureaucrats look at the disproportion of men and women teachers and engineers.  Male students make up only ~10% of educational programs, are we to eliminate 90% of the female educational students?</a:t>
            </a:r>
          </a:p>
          <a:p>
            <a:pPr lvl="1"/>
            <a:r>
              <a:rPr lang="en-US" sz="2600" dirty="0">
                <a:solidFill>
                  <a:schemeClr val="tx1"/>
                </a:solidFill>
              </a:rPr>
              <a:t>Finally, Transgender female athletes have unfair advantage over females</a:t>
            </a:r>
          </a:p>
          <a:p>
            <a:r>
              <a:rPr lang="en-US" sz="3200" dirty="0">
                <a:solidFill>
                  <a:srgbClr val="C00000"/>
                </a:solidFill>
              </a:rPr>
              <a:t>To protect American Teachers and STEM students, </a:t>
            </a:r>
            <a:r>
              <a:rPr lang="en-US" sz="3200" b="1" dirty="0">
                <a:solidFill>
                  <a:srgbClr val="C00000"/>
                </a:solidFill>
              </a:rPr>
              <a:t>Title IX must be revised to remove all interpretation of male-female proportionality</a:t>
            </a:r>
            <a:r>
              <a:rPr lang="en-US" sz="3200" dirty="0">
                <a:solidFill>
                  <a:srgbClr val="C00000"/>
                </a:solidFill>
              </a:rPr>
              <a:t>.</a:t>
            </a:r>
          </a:p>
          <a:p>
            <a:r>
              <a:rPr lang="en-US" sz="3200" dirty="0">
                <a:solidFill>
                  <a:srgbClr val="C00000"/>
                </a:solidFill>
              </a:rPr>
              <a:t>To protect female athletes, </a:t>
            </a:r>
            <a:r>
              <a:rPr lang="en-US" sz="3200" b="1" dirty="0">
                <a:solidFill>
                  <a:srgbClr val="C00000"/>
                </a:solidFill>
              </a:rPr>
              <a:t>all references to male and female athletes, teams, and activities will be eliminated in favor of XX and XY athletic teams and players</a:t>
            </a:r>
            <a:r>
              <a:rPr lang="en-US" sz="3200" dirty="0">
                <a:solidFill>
                  <a:srgbClr val="C00000"/>
                </a:solidFill>
              </a:rPr>
              <a:t>. </a:t>
            </a:r>
          </a:p>
          <a:p>
            <a:r>
              <a:rPr lang="en-US" sz="2800" b="1" dirty="0">
                <a:solidFill>
                  <a:srgbClr val="C00000"/>
                </a:solidFill>
              </a:rPr>
              <a:t>The Assist. Attorney General memorandum must be over-ruled.</a:t>
            </a:r>
            <a:endParaRPr lang="en-US" sz="2800" b="1" dirty="0">
              <a:solidFill>
                <a:schemeClr val="tx1"/>
              </a:solidFill>
            </a:endParaRPr>
          </a:p>
        </p:txBody>
      </p:sp>
    </p:spTree>
    <p:extLst>
      <p:ext uri="{BB962C8B-B14F-4D97-AF65-F5344CB8AC3E}">
        <p14:creationId xmlns:p14="http://schemas.microsoft.com/office/powerpoint/2010/main" val="2870242002"/>
      </p:ext>
    </p:extLst>
  </p:cSld>
  <p:clrMapOvr>
    <a:masterClrMapping/>
  </p:clrMapOvr>
  <mc:AlternateContent xmlns:mc="http://schemas.openxmlformats.org/markup-compatibility/2006" xmlns:p14="http://schemas.microsoft.com/office/powerpoint/2010/main">
    <mc:Choice Requires="p14">
      <p:transition p14:dur="250" advClick="0" advTm="43000"/>
    </mc:Choice>
    <mc:Fallback xmlns="">
      <p:transition advClick="0" advTm="4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292100" y="0"/>
            <a:ext cx="11785600" cy="812800"/>
          </a:xfrm>
        </p:spPr>
        <p:txBody>
          <a:bodyPr>
            <a:normAutofit/>
          </a:bodyPr>
          <a:lstStyle/>
          <a:p>
            <a:pPr algn="ctr"/>
            <a:r>
              <a:rPr lang="en-US" sz="3400" b="1" dirty="0">
                <a:solidFill>
                  <a:schemeClr val="tx1"/>
                </a:solidFill>
              </a:rPr>
              <a:t>Must Protect the 3 Branches of Government</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92100" y="622301"/>
            <a:ext cx="11480800" cy="3060699"/>
          </a:xfrm>
          <a:solidFill>
            <a:schemeClr val="bg1"/>
          </a:solidFill>
        </p:spPr>
        <p:txBody>
          <a:bodyPr>
            <a:normAutofit/>
          </a:bodyPr>
          <a:lstStyle/>
          <a:p>
            <a:r>
              <a:rPr lang="en-US" sz="2200" dirty="0">
                <a:solidFill>
                  <a:schemeClr val="tx1"/>
                </a:solidFill>
              </a:rPr>
              <a:t>We must protect the 3 Branches of the Government by passing an Amendment to the US Constitution that sets </a:t>
            </a:r>
            <a:r>
              <a:rPr lang="en-US" sz="2200" dirty="0">
                <a:solidFill>
                  <a:srgbClr val="C00000"/>
                </a:solidFill>
              </a:rPr>
              <a:t>the number of Supreme Court Justices at 9</a:t>
            </a:r>
            <a:r>
              <a:rPr lang="en-US" sz="2200" dirty="0">
                <a:solidFill>
                  <a:schemeClr val="tx1"/>
                </a:solidFill>
              </a:rPr>
              <a:t>. </a:t>
            </a:r>
          </a:p>
          <a:p>
            <a:pPr lvl="1"/>
            <a:r>
              <a:rPr lang="en-US" sz="2200" dirty="0">
                <a:solidFill>
                  <a:schemeClr val="tx1"/>
                </a:solidFill>
              </a:rPr>
              <a:t>If one party is able to “pack the court” by simply increasing the number of justices until they get a majority, the Balance of Power and independence of the Supreme Court will go away.</a:t>
            </a:r>
          </a:p>
          <a:p>
            <a:r>
              <a:rPr lang="en-US" sz="2200" dirty="0">
                <a:solidFill>
                  <a:schemeClr val="tx1"/>
                </a:solidFill>
              </a:rPr>
              <a:t>Before a FISA warrant can be issued on a political candidate or politician, the Senate &amp; Congressional majority &amp; minority leaders must be notified with weekly reports.</a:t>
            </a:r>
          </a:p>
          <a:p>
            <a:endParaRPr lang="en-US" sz="2000" dirty="0">
              <a:solidFill>
                <a:schemeClr val="tx1"/>
              </a:solidFill>
            </a:endParaRPr>
          </a:p>
        </p:txBody>
      </p:sp>
      <p:sp>
        <p:nvSpPr>
          <p:cNvPr id="5" name="Content Placeholder 2">
            <a:extLst>
              <a:ext uri="{FF2B5EF4-FFF2-40B4-BE49-F238E27FC236}">
                <a16:creationId xmlns:a16="http://schemas.microsoft.com/office/drawing/2014/main" id="{0B01A1C6-F356-4465-94B6-1FB29948EEE9}"/>
              </a:ext>
            </a:extLst>
          </p:cNvPr>
          <p:cNvSpPr txBox="1">
            <a:spLocks/>
          </p:cNvSpPr>
          <p:nvPr/>
        </p:nvSpPr>
        <p:spPr>
          <a:xfrm>
            <a:off x="292100" y="4546600"/>
            <a:ext cx="11701632" cy="2311400"/>
          </a:xfrm>
          <a:prstGeom prst="rect">
            <a:avLst/>
          </a:prstGeom>
          <a:solidFill>
            <a:schemeClr val="bg1"/>
          </a:solidFill>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solidFill>
                  <a:schemeClr val="tx1"/>
                </a:solidFill>
              </a:rPr>
              <a:t>Stabilize the price of gasoline by maintaining the price of oil above $40 per barrel, which will maintain a constant workforce in the petroleum industry.  </a:t>
            </a:r>
          </a:p>
          <a:p>
            <a:r>
              <a:rPr lang="en-US" sz="2400" dirty="0">
                <a:solidFill>
                  <a:schemeClr val="tx1"/>
                </a:solidFill>
              </a:rPr>
              <a:t>The USA federal government must purchase for the Strategic Petro Reserve:</a:t>
            </a:r>
          </a:p>
          <a:p>
            <a:pPr lvl="1"/>
            <a:r>
              <a:rPr lang="en-US" sz="2200" dirty="0">
                <a:solidFill>
                  <a:schemeClr val="tx1"/>
                </a:solidFill>
              </a:rPr>
              <a:t>Increasing amounts of oil as the price drops below $40 per barrel,</a:t>
            </a:r>
          </a:p>
          <a:p>
            <a:pPr lvl="1"/>
            <a:r>
              <a:rPr lang="en-US" sz="2200" dirty="0">
                <a:solidFill>
                  <a:schemeClr val="tx1"/>
                </a:solidFill>
              </a:rPr>
              <a:t>Purchase every drop of available oil on market when the price is below $30 per barrel.</a:t>
            </a:r>
          </a:p>
          <a:p>
            <a:r>
              <a:rPr lang="en-US" sz="2400" dirty="0">
                <a:solidFill>
                  <a:schemeClr val="tx1"/>
                </a:solidFill>
              </a:rPr>
              <a:t> Oil should be sold from the SPR until price is under $80.</a:t>
            </a:r>
            <a:endParaRPr lang="en-US" sz="2000" dirty="0">
              <a:solidFill>
                <a:schemeClr val="tx1"/>
              </a:solidFill>
            </a:endParaRPr>
          </a:p>
        </p:txBody>
      </p:sp>
      <p:sp>
        <p:nvSpPr>
          <p:cNvPr id="6" name="Title 1">
            <a:extLst>
              <a:ext uri="{FF2B5EF4-FFF2-40B4-BE49-F238E27FC236}">
                <a16:creationId xmlns:a16="http://schemas.microsoft.com/office/drawing/2014/main" id="{F9215A73-77EA-4F2B-A219-ED93D811BD97}"/>
              </a:ext>
            </a:extLst>
          </p:cNvPr>
          <p:cNvSpPr txBox="1">
            <a:spLocks/>
          </p:cNvSpPr>
          <p:nvPr/>
        </p:nvSpPr>
        <p:spPr>
          <a:xfrm>
            <a:off x="292100" y="3898901"/>
            <a:ext cx="11785600" cy="812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400" b="1" dirty="0">
                <a:solidFill>
                  <a:schemeClr val="tx1"/>
                </a:solidFill>
              </a:rPr>
              <a:t>Stabilize the Price of Gasoline</a:t>
            </a:r>
          </a:p>
        </p:txBody>
      </p:sp>
    </p:spTree>
    <p:extLst>
      <p:ext uri="{BB962C8B-B14F-4D97-AF65-F5344CB8AC3E}">
        <p14:creationId xmlns:p14="http://schemas.microsoft.com/office/powerpoint/2010/main" val="1787846205"/>
      </p:ext>
    </p:extLst>
  </p:cSld>
  <p:clrMapOvr>
    <a:masterClrMapping/>
  </p:clrMapOvr>
  <mc:AlternateContent xmlns:mc="http://schemas.openxmlformats.org/markup-compatibility/2006" xmlns:p14="http://schemas.microsoft.com/office/powerpoint/2010/main">
    <mc:Choice Requires="p14">
      <p:transition p14:dur="250" advClick="0" advTm="55000"/>
    </mc:Choice>
    <mc:Fallback xmlns="">
      <p:transition advClick="0" advTm="5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756D-9285-4A49-9086-2E08F88322FA}"/>
              </a:ext>
            </a:extLst>
          </p:cNvPr>
          <p:cNvSpPr>
            <a:spLocks noGrp="1"/>
          </p:cNvSpPr>
          <p:nvPr>
            <p:ph type="title"/>
          </p:nvPr>
        </p:nvSpPr>
        <p:spPr>
          <a:xfrm>
            <a:off x="1173955" y="116110"/>
            <a:ext cx="10807701" cy="767168"/>
          </a:xfrm>
        </p:spPr>
        <p:txBody>
          <a:bodyPr>
            <a:normAutofit fontScale="90000"/>
          </a:bodyPr>
          <a:lstStyle/>
          <a:p>
            <a:pPr algn="ctr"/>
            <a:r>
              <a:rPr lang="en-US" sz="4400" b="1" dirty="0">
                <a:solidFill>
                  <a:schemeClr val="tx1"/>
                </a:solidFill>
              </a:rPr>
              <a:t>WHAT DOES IT MEAN TO BE AN AMERICAN?</a:t>
            </a:r>
          </a:p>
        </p:txBody>
      </p:sp>
      <p:sp>
        <p:nvSpPr>
          <p:cNvPr id="3" name="Content Placeholder 2">
            <a:extLst>
              <a:ext uri="{FF2B5EF4-FFF2-40B4-BE49-F238E27FC236}">
                <a16:creationId xmlns:a16="http://schemas.microsoft.com/office/drawing/2014/main" id="{EA48BE30-34A7-4C0D-948E-852B692125B0}"/>
              </a:ext>
            </a:extLst>
          </p:cNvPr>
          <p:cNvSpPr>
            <a:spLocks noGrp="1"/>
          </p:cNvSpPr>
          <p:nvPr>
            <p:ph idx="1"/>
          </p:nvPr>
        </p:nvSpPr>
        <p:spPr>
          <a:xfrm>
            <a:off x="946712" y="883278"/>
            <a:ext cx="11034944" cy="5858612"/>
          </a:xfrm>
        </p:spPr>
        <p:txBody>
          <a:bodyPr>
            <a:normAutofit fontScale="92500" lnSpcReduction="10000"/>
          </a:bodyPr>
          <a:lstStyle/>
          <a:p>
            <a:r>
              <a:rPr lang="en-US" sz="2400" dirty="0">
                <a:solidFill>
                  <a:schemeClr val="tx1"/>
                </a:solidFill>
              </a:rPr>
              <a:t>What is the definition of an American?</a:t>
            </a:r>
          </a:p>
          <a:p>
            <a:pPr lvl="1"/>
            <a:r>
              <a:rPr lang="en-US" sz="2000" dirty="0">
                <a:solidFill>
                  <a:schemeClr val="tx1"/>
                </a:solidFill>
              </a:rPr>
              <a:t>How is America different than North Korea or Canada or Venezuela or Denmark or Sweden or Puerto Rico?</a:t>
            </a:r>
          </a:p>
          <a:p>
            <a:pPr lvl="1"/>
            <a:r>
              <a:rPr lang="en-US" sz="2000" dirty="0">
                <a:solidFill>
                  <a:schemeClr val="tx1"/>
                </a:solidFill>
              </a:rPr>
              <a:t>How are the American Founders different than Hitler, Kim Jung Il, Mao, Mandela, and Gandhi? </a:t>
            </a:r>
          </a:p>
          <a:p>
            <a:pPr lvl="1"/>
            <a:r>
              <a:rPr lang="en-US" sz="2000" dirty="0">
                <a:solidFill>
                  <a:schemeClr val="tx1"/>
                </a:solidFill>
              </a:rPr>
              <a:t>Who is the American Cincinnatus and why is he called that?</a:t>
            </a:r>
          </a:p>
          <a:p>
            <a:pPr lvl="1"/>
            <a:r>
              <a:rPr lang="en-US" sz="2000" dirty="0">
                <a:solidFill>
                  <a:schemeClr val="tx1"/>
                </a:solidFill>
              </a:rPr>
              <a:t>Why haven’t we been back to the moon in 50 years?</a:t>
            </a:r>
          </a:p>
          <a:p>
            <a:pPr lvl="1"/>
            <a:r>
              <a:rPr lang="en-US" sz="2000" dirty="0">
                <a:solidFill>
                  <a:schemeClr val="tx1"/>
                </a:solidFill>
              </a:rPr>
              <a:t>What % of world’s patents and scientific breakthroughs does USA produce</a:t>
            </a:r>
          </a:p>
          <a:p>
            <a:pPr lvl="1"/>
            <a:r>
              <a:rPr lang="en-US" sz="2000" dirty="0">
                <a:solidFill>
                  <a:schemeClr val="tx1"/>
                </a:solidFill>
              </a:rPr>
              <a:t>Compare the scientific accomplishments of Euler, Newton, Edison, &amp; Tesla to Garrett Morgan, George Wash. Carver, Mary Beatrice Davidson Kenner, and Lonnie Johnson.</a:t>
            </a:r>
          </a:p>
          <a:p>
            <a:r>
              <a:rPr lang="en-US" sz="2400" dirty="0">
                <a:solidFill>
                  <a:schemeClr val="tx1"/>
                </a:solidFill>
              </a:rPr>
              <a:t>We must establish the </a:t>
            </a:r>
            <a:r>
              <a:rPr lang="en-US" sz="2400" b="1" dirty="0">
                <a:solidFill>
                  <a:srgbClr val="C00000"/>
                </a:solidFill>
              </a:rPr>
              <a:t>Month of April as the American Exceptionalism Month </a:t>
            </a:r>
            <a:r>
              <a:rPr lang="en-US" sz="2400" dirty="0">
                <a:solidFill>
                  <a:schemeClr val="tx1"/>
                </a:solidFill>
              </a:rPr>
              <a:t>to answer all of these questions.</a:t>
            </a:r>
          </a:p>
          <a:p>
            <a:r>
              <a:rPr lang="en-US" sz="2400" dirty="0">
                <a:solidFill>
                  <a:schemeClr val="tx1"/>
                </a:solidFill>
              </a:rPr>
              <a:t>Americans must discover how beautiful America is, we must establish the </a:t>
            </a:r>
            <a:r>
              <a:rPr lang="en-US" sz="2400" b="1" dirty="0">
                <a:solidFill>
                  <a:srgbClr val="C00000"/>
                </a:solidFill>
              </a:rPr>
              <a:t>month of May as the America the Beautiful Month</a:t>
            </a:r>
          </a:p>
          <a:p>
            <a:pPr lvl="1"/>
            <a:r>
              <a:rPr lang="en-US" sz="2200" dirty="0">
                <a:solidFill>
                  <a:schemeClr val="tx1"/>
                </a:solidFill>
              </a:rPr>
              <a:t>During the month of May, go visit state and national parks; clean graffiti from walls and signs; volunteer at community centers.</a:t>
            </a: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4011879319"/>
      </p:ext>
    </p:extLst>
  </p:cSld>
  <p:clrMapOvr>
    <a:masterClrMapping/>
  </p:clrMapOvr>
  <mc:AlternateContent xmlns:mc="http://schemas.openxmlformats.org/markup-compatibility/2006" xmlns:p14="http://schemas.microsoft.com/office/powerpoint/2010/main">
    <mc:Choice Requires="p14">
      <p:transition p14:dur="250" advClick="0" advTm="60000"/>
    </mc:Choice>
    <mc:Fallback xmlns="">
      <p:transition advClick="0" advTm="6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2007-586F-45B9-A935-5EE477BD5D44}"/>
              </a:ext>
            </a:extLst>
          </p:cNvPr>
          <p:cNvSpPr>
            <a:spLocks noGrp="1"/>
          </p:cNvSpPr>
          <p:nvPr>
            <p:ph type="title"/>
          </p:nvPr>
        </p:nvSpPr>
        <p:spPr>
          <a:xfrm>
            <a:off x="1640156" y="0"/>
            <a:ext cx="10196244" cy="1585967"/>
          </a:xfrm>
        </p:spPr>
        <p:txBody>
          <a:bodyPr>
            <a:normAutofit/>
          </a:bodyPr>
          <a:lstStyle/>
          <a:p>
            <a:pPr algn="ctr"/>
            <a:r>
              <a:rPr lang="en-US" sz="4000" b="1" dirty="0">
                <a:solidFill>
                  <a:schemeClr val="tx1"/>
                </a:solidFill>
              </a:rPr>
              <a:t>Implement the American Sovereignty Restoration Act – USA should leave UN</a:t>
            </a:r>
          </a:p>
        </p:txBody>
      </p:sp>
      <p:sp>
        <p:nvSpPr>
          <p:cNvPr id="3" name="Content Placeholder 2">
            <a:extLst>
              <a:ext uri="{FF2B5EF4-FFF2-40B4-BE49-F238E27FC236}">
                <a16:creationId xmlns:a16="http://schemas.microsoft.com/office/drawing/2014/main" id="{59A5FB5F-176F-4F2E-9F57-20D15E1CE259}"/>
              </a:ext>
            </a:extLst>
          </p:cNvPr>
          <p:cNvSpPr>
            <a:spLocks noGrp="1"/>
          </p:cNvSpPr>
          <p:nvPr>
            <p:ph idx="1"/>
          </p:nvPr>
        </p:nvSpPr>
        <p:spPr>
          <a:xfrm>
            <a:off x="1485900" y="1244600"/>
            <a:ext cx="10477500" cy="5613400"/>
          </a:xfrm>
        </p:spPr>
        <p:txBody>
          <a:bodyPr>
            <a:normAutofit fontScale="92500" lnSpcReduction="10000"/>
          </a:bodyPr>
          <a:lstStyle/>
          <a:p>
            <a:r>
              <a:rPr lang="en-US" sz="2400" b="0" i="0" dirty="0">
                <a:solidFill>
                  <a:srgbClr val="292929"/>
                </a:solidFill>
                <a:effectLst/>
                <a:latin typeface="charter"/>
              </a:rPr>
              <a:t>The </a:t>
            </a:r>
            <a:r>
              <a:rPr lang="en-US" sz="2400" b="0" i="0" u="sng" dirty="0">
                <a:effectLst/>
                <a:latin typeface="charter"/>
                <a:hlinkClick r:id="rId2"/>
              </a:rPr>
              <a:t>American Sovereignty Restoration Act </a:t>
            </a:r>
            <a:r>
              <a:rPr lang="en-US" sz="2400" b="0" i="0" dirty="0">
                <a:solidFill>
                  <a:srgbClr val="292929"/>
                </a:solidFill>
                <a:effectLst/>
                <a:latin typeface="charter"/>
              </a:rPr>
              <a:t>would remove all U.S. involvement from the U.N. The bill was introduced in January 2017 by Rep. Mike Rogers (R-AL3), and numbered H.R 193.</a:t>
            </a:r>
          </a:p>
          <a:p>
            <a:r>
              <a:rPr lang="en-US" sz="2400" b="0" i="0" dirty="0">
                <a:solidFill>
                  <a:srgbClr val="292929"/>
                </a:solidFill>
                <a:effectLst/>
                <a:latin typeface="charter"/>
              </a:rPr>
              <a:t>The United Nations was created in 1945 in the aftermath of World War II, as a means of trying to establish greater cooperation among countries. The institution is headquartered in New York City.</a:t>
            </a:r>
          </a:p>
          <a:p>
            <a:r>
              <a:rPr lang="en-US" sz="2400" b="0" i="0" dirty="0">
                <a:solidFill>
                  <a:srgbClr val="292929"/>
                </a:solidFill>
                <a:effectLst/>
                <a:latin typeface="charter"/>
              </a:rPr>
              <a:t>The USA bankrolls 22 percent of the UN’s annual budget. Still, the UN continues to promote many ideals that attack American sovereignty and America’s greatest </a:t>
            </a:r>
            <a:r>
              <a:rPr lang="en-US" sz="2400" dirty="0">
                <a:solidFill>
                  <a:srgbClr val="292929"/>
                </a:solidFill>
                <a:latin typeface="charter"/>
              </a:rPr>
              <a:t>allies</a:t>
            </a:r>
            <a:r>
              <a:rPr lang="en-US" sz="2400" b="0" i="0" dirty="0">
                <a:solidFill>
                  <a:srgbClr val="292929"/>
                </a:solidFill>
                <a:effectLst/>
                <a:latin typeface="charter"/>
              </a:rPr>
              <a:t>.</a:t>
            </a:r>
          </a:p>
          <a:p>
            <a:r>
              <a:rPr lang="en-US" sz="2400" b="0" i="0" dirty="0">
                <a:solidFill>
                  <a:srgbClr val="292929"/>
                </a:solidFill>
                <a:effectLst/>
                <a:latin typeface="charter"/>
              </a:rPr>
              <a:t>The 5 permanent members of the UN security council are given below with the amount of funds they contribute and th</a:t>
            </a:r>
            <a:r>
              <a:rPr lang="en-US" sz="2400" dirty="0">
                <a:solidFill>
                  <a:srgbClr val="292929"/>
                </a:solidFill>
                <a:latin typeface="charter"/>
              </a:rPr>
              <a:t>e percentage of those funds to the total UN budget.</a:t>
            </a:r>
            <a:endParaRPr lang="en-US" sz="2400" b="0" i="0" dirty="0">
              <a:solidFill>
                <a:srgbClr val="292929"/>
              </a:solidFill>
              <a:effectLst/>
              <a:latin typeface="charter"/>
            </a:endParaRPr>
          </a:p>
          <a:p>
            <a:pPr lvl="1"/>
            <a:r>
              <a:rPr lang="en-US" sz="2200" b="0" i="0" dirty="0">
                <a:solidFill>
                  <a:srgbClr val="292929"/>
                </a:solidFill>
                <a:effectLst/>
                <a:latin typeface="charter"/>
              </a:rPr>
              <a:t>China ($367.9M, 12%), </a:t>
            </a:r>
          </a:p>
          <a:p>
            <a:pPr lvl="1"/>
            <a:r>
              <a:rPr lang="en-US" sz="2200" b="0" i="0" dirty="0">
                <a:solidFill>
                  <a:srgbClr val="292929"/>
                </a:solidFill>
                <a:effectLst/>
                <a:latin typeface="charter"/>
              </a:rPr>
              <a:t>France ($135.7M, 4.4%), </a:t>
            </a:r>
          </a:p>
          <a:p>
            <a:pPr lvl="1"/>
            <a:r>
              <a:rPr lang="en-US" sz="2200" b="0" i="0" dirty="0">
                <a:solidFill>
                  <a:srgbClr val="292929"/>
                </a:solidFill>
                <a:effectLst/>
                <a:latin typeface="charter"/>
              </a:rPr>
              <a:t>Russian Federation ($73.7, 3.4%), </a:t>
            </a:r>
          </a:p>
          <a:p>
            <a:pPr lvl="1"/>
            <a:r>
              <a:rPr lang="en-US" sz="2200" b="0" i="0" dirty="0">
                <a:solidFill>
                  <a:srgbClr val="292929"/>
                </a:solidFill>
                <a:effectLst/>
                <a:latin typeface="charter"/>
              </a:rPr>
              <a:t>the United Kingdom ($139.9M, 4.6%), and </a:t>
            </a:r>
          </a:p>
          <a:p>
            <a:pPr lvl="1"/>
            <a:r>
              <a:rPr lang="en-US" sz="2200" b="0" i="0" dirty="0">
                <a:solidFill>
                  <a:srgbClr val="292929"/>
                </a:solidFill>
                <a:effectLst/>
                <a:latin typeface="charter"/>
              </a:rPr>
              <a:t>the United States </a:t>
            </a:r>
            <a:r>
              <a:rPr lang="en-US" sz="2200" b="1" i="0" dirty="0">
                <a:solidFill>
                  <a:srgbClr val="292929"/>
                </a:solidFill>
                <a:effectLst/>
                <a:latin typeface="charter"/>
              </a:rPr>
              <a:t>($674.2M</a:t>
            </a:r>
            <a:r>
              <a:rPr lang="en-US" sz="2200" b="0" i="0" dirty="0">
                <a:solidFill>
                  <a:srgbClr val="292929"/>
                </a:solidFill>
                <a:effectLst/>
                <a:latin typeface="charter"/>
              </a:rPr>
              <a:t>, 22%)</a:t>
            </a:r>
          </a:p>
          <a:p>
            <a:endParaRPr lang="en-US" sz="2400" dirty="0"/>
          </a:p>
        </p:txBody>
      </p:sp>
    </p:spTree>
    <p:extLst>
      <p:ext uri="{BB962C8B-B14F-4D97-AF65-F5344CB8AC3E}">
        <p14:creationId xmlns:p14="http://schemas.microsoft.com/office/powerpoint/2010/main" val="1099011624"/>
      </p:ext>
    </p:extLst>
  </p:cSld>
  <p:clrMapOvr>
    <a:masterClrMapping/>
  </p:clrMapOvr>
  <mc:AlternateContent xmlns:mc="http://schemas.openxmlformats.org/markup-compatibility/2006" xmlns:p14="http://schemas.microsoft.com/office/powerpoint/2010/main">
    <mc:Choice Requires="p14">
      <p:transition p14:dur="10" advClick="0" advTm="74000"/>
    </mc:Choice>
    <mc:Fallback xmlns="">
      <p:transition advClick="0" advTm="74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2007-586F-45B9-A935-5EE477BD5D44}"/>
              </a:ext>
            </a:extLst>
          </p:cNvPr>
          <p:cNvSpPr>
            <a:spLocks noGrp="1"/>
          </p:cNvSpPr>
          <p:nvPr>
            <p:ph type="title"/>
          </p:nvPr>
        </p:nvSpPr>
        <p:spPr>
          <a:xfrm>
            <a:off x="1640156" y="0"/>
            <a:ext cx="10196244" cy="1585967"/>
          </a:xfrm>
        </p:spPr>
        <p:txBody>
          <a:bodyPr>
            <a:normAutofit/>
          </a:bodyPr>
          <a:lstStyle/>
          <a:p>
            <a:pPr algn="ctr"/>
            <a:r>
              <a:rPr lang="en-US" sz="4000" b="1" dirty="0">
                <a:solidFill>
                  <a:schemeClr val="tx1"/>
                </a:solidFill>
              </a:rPr>
              <a:t>Protect USA from Imminent Collapse of Chinese Housing Market</a:t>
            </a:r>
          </a:p>
        </p:txBody>
      </p:sp>
      <p:sp>
        <p:nvSpPr>
          <p:cNvPr id="3" name="Content Placeholder 2">
            <a:extLst>
              <a:ext uri="{FF2B5EF4-FFF2-40B4-BE49-F238E27FC236}">
                <a16:creationId xmlns:a16="http://schemas.microsoft.com/office/drawing/2014/main" id="{59A5FB5F-176F-4F2E-9F57-20D15E1CE259}"/>
              </a:ext>
            </a:extLst>
          </p:cNvPr>
          <p:cNvSpPr>
            <a:spLocks noGrp="1"/>
          </p:cNvSpPr>
          <p:nvPr>
            <p:ph idx="1"/>
          </p:nvPr>
        </p:nvSpPr>
        <p:spPr>
          <a:xfrm>
            <a:off x="1485900" y="1638300"/>
            <a:ext cx="10477500" cy="4559300"/>
          </a:xfrm>
        </p:spPr>
        <p:txBody>
          <a:bodyPr>
            <a:normAutofit lnSpcReduction="10000"/>
          </a:bodyPr>
          <a:lstStyle/>
          <a:p>
            <a:r>
              <a:rPr lang="en-US" sz="2400" b="0" i="0" dirty="0">
                <a:solidFill>
                  <a:srgbClr val="292929"/>
                </a:solidFill>
                <a:effectLst/>
                <a:latin typeface="charter"/>
              </a:rPr>
              <a:t>The Chinese Housing Market has started to collapse.</a:t>
            </a:r>
          </a:p>
          <a:p>
            <a:r>
              <a:rPr lang="en-US" sz="2400" dirty="0">
                <a:solidFill>
                  <a:srgbClr val="292929"/>
                </a:solidFill>
                <a:latin typeface="charter"/>
              </a:rPr>
              <a:t>Since Chinese citizens can’t own stock, they have purchased 2 or more homes and apartments.  There is such a demand that construction companies are building entire ghost cities that weren’t designed or built for human habitation. The Chinese investors buy such empty shell of buildings in order to find some sap that will pay more for it in the future.</a:t>
            </a:r>
          </a:p>
          <a:p>
            <a:r>
              <a:rPr lang="en-US" sz="2400" b="1" dirty="0">
                <a:solidFill>
                  <a:srgbClr val="FF0000"/>
                </a:solidFill>
                <a:latin typeface="charter"/>
              </a:rPr>
              <a:t>THIS IS A GIANT PONZI SCHEME </a:t>
            </a:r>
            <a:r>
              <a:rPr lang="en-US" sz="2400" dirty="0">
                <a:solidFill>
                  <a:srgbClr val="292929"/>
                </a:solidFill>
                <a:latin typeface="charter"/>
              </a:rPr>
              <a:t>and will collapse at some point very soon.</a:t>
            </a:r>
          </a:p>
          <a:p>
            <a:r>
              <a:rPr lang="en-US" sz="2400" dirty="0">
                <a:solidFill>
                  <a:srgbClr val="292929"/>
                </a:solidFill>
                <a:latin typeface="charter"/>
              </a:rPr>
              <a:t>The American government must protect our country any way possible from this massive, massive disruption to our economic system. </a:t>
            </a:r>
          </a:p>
          <a:p>
            <a:r>
              <a:rPr lang="en-US" sz="2800" b="1" dirty="0">
                <a:solidFill>
                  <a:srgbClr val="C00000"/>
                </a:solidFill>
                <a:latin typeface="charter"/>
              </a:rPr>
              <a:t>Why hasn’t the FED and our federal leaders sounded the alarm over this imminent financial crisis?</a:t>
            </a:r>
            <a:endParaRPr lang="en-US" sz="2800" b="1" dirty="0">
              <a:solidFill>
                <a:srgbClr val="C00000"/>
              </a:solidFill>
            </a:endParaRPr>
          </a:p>
        </p:txBody>
      </p:sp>
    </p:spTree>
    <p:extLst>
      <p:ext uri="{BB962C8B-B14F-4D97-AF65-F5344CB8AC3E}">
        <p14:creationId xmlns:p14="http://schemas.microsoft.com/office/powerpoint/2010/main" val="319116221"/>
      </p:ext>
    </p:extLst>
  </p:cSld>
  <p:clrMapOvr>
    <a:masterClrMapping/>
  </p:clrMapOvr>
  <mc:AlternateContent xmlns:mc="http://schemas.openxmlformats.org/markup-compatibility/2006" xmlns:p14="http://schemas.microsoft.com/office/powerpoint/2010/main">
    <mc:Choice Requires="p14">
      <p:transition p14:dur="250" advClick="0" advTm="43000"/>
    </mc:Choice>
    <mc:Fallback xmlns="">
      <p:transition advClick="0" advTm="4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292100" y="0"/>
            <a:ext cx="11785600" cy="812800"/>
          </a:xfrm>
        </p:spPr>
        <p:txBody>
          <a:bodyPr>
            <a:normAutofit/>
          </a:bodyPr>
          <a:lstStyle/>
          <a:p>
            <a:pPr algn="ctr"/>
            <a:r>
              <a:rPr lang="en-US" sz="3400" b="1" dirty="0">
                <a:solidFill>
                  <a:schemeClr val="tx1"/>
                </a:solidFill>
              </a:rPr>
              <a:t>Must get rid of the FED; Let US Treasury be our Bank</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92100" y="723901"/>
            <a:ext cx="11607800" cy="2525326"/>
          </a:xfrm>
          <a:solidFill>
            <a:schemeClr val="bg1"/>
          </a:solidFill>
        </p:spPr>
        <p:txBody>
          <a:bodyPr>
            <a:normAutofit fontScale="92500"/>
          </a:bodyPr>
          <a:lstStyle/>
          <a:p>
            <a:r>
              <a:rPr lang="en-US" sz="2400" dirty="0">
                <a:solidFill>
                  <a:schemeClr val="tx1"/>
                </a:solidFill>
              </a:rPr>
              <a:t>The FED is a group of major US Banks who create money for themselves.</a:t>
            </a:r>
          </a:p>
          <a:p>
            <a:r>
              <a:rPr lang="en-US" sz="2400" dirty="0">
                <a:solidFill>
                  <a:schemeClr val="tx1"/>
                </a:solidFill>
              </a:rPr>
              <a:t>They have been buying Treasury Securities from themselves on the order of </a:t>
            </a:r>
            <a:r>
              <a:rPr lang="en-US" sz="2400" b="1" dirty="0">
                <a:solidFill>
                  <a:srgbClr val="FF0000"/>
                </a:solidFill>
              </a:rPr>
              <a:t>$1.6 TRILLION PER NIGHT!!!!</a:t>
            </a:r>
          </a:p>
          <a:p>
            <a:r>
              <a:rPr lang="en-US" sz="2400" dirty="0">
                <a:solidFill>
                  <a:schemeClr val="tx1"/>
                </a:solidFill>
              </a:rPr>
              <a:t>The Fed is raising interest rates to slow the economy while still conducting Quantitative Easing (via emergency powers from 2008) to stimulate the economy.</a:t>
            </a:r>
          </a:p>
          <a:p>
            <a:r>
              <a:rPr lang="en-US" sz="2400" dirty="0">
                <a:solidFill>
                  <a:schemeClr val="tx1"/>
                </a:solidFill>
              </a:rPr>
              <a:t>What are they up to and why should we trust them?</a:t>
            </a:r>
          </a:p>
          <a:p>
            <a:endParaRPr lang="en-US" sz="2000" dirty="0">
              <a:solidFill>
                <a:schemeClr val="tx1"/>
              </a:solidFill>
            </a:endParaRPr>
          </a:p>
        </p:txBody>
      </p:sp>
      <p:pic>
        <p:nvPicPr>
          <p:cNvPr id="5" name="Picture 4">
            <a:extLst>
              <a:ext uri="{FF2B5EF4-FFF2-40B4-BE49-F238E27FC236}">
                <a16:creationId xmlns:a16="http://schemas.microsoft.com/office/drawing/2014/main" id="{A4C9506B-9C15-40B3-8DB0-8782140E6790}"/>
              </a:ext>
            </a:extLst>
          </p:cNvPr>
          <p:cNvPicPr>
            <a:picLocks noChangeAspect="1"/>
          </p:cNvPicPr>
          <p:nvPr/>
        </p:nvPicPr>
        <p:blipFill>
          <a:blip r:embed="rId2"/>
          <a:stretch>
            <a:fillRect/>
          </a:stretch>
        </p:blipFill>
        <p:spPr>
          <a:xfrm>
            <a:off x="2899608" y="3213930"/>
            <a:ext cx="6392784" cy="3644070"/>
          </a:xfrm>
          <a:prstGeom prst="rect">
            <a:avLst/>
          </a:prstGeom>
        </p:spPr>
      </p:pic>
    </p:spTree>
    <p:extLst>
      <p:ext uri="{BB962C8B-B14F-4D97-AF65-F5344CB8AC3E}">
        <p14:creationId xmlns:p14="http://schemas.microsoft.com/office/powerpoint/2010/main" val="3803558124"/>
      </p:ext>
    </p:extLst>
  </p:cSld>
  <p:clrMapOvr>
    <a:masterClrMapping/>
  </p:clrMapOvr>
  <mc:AlternateContent xmlns:mc="http://schemas.openxmlformats.org/markup-compatibility/2006" xmlns:p14="http://schemas.microsoft.com/office/powerpoint/2010/main">
    <mc:Choice Requires="p14">
      <p:transition p14:dur="10" advClick="0" advTm="27000"/>
    </mc:Choice>
    <mc:Fallback xmlns="">
      <p:transition advClick="0" advTm="2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9182-8EFA-4875-9E3A-72E2033884F3}"/>
              </a:ext>
            </a:extLst>
          </p:cNvPr>
          <p:cNvSpPr>
            <a:spLocks noGrp="1"/>
          </p:cNvSpPr>
          <p:nvPr>
            <p:ph type="title"/>
          </p:nvPr>
        </p:nvSpPr>
        <p:spPr>
          <a:xfrm>
            <a:off x="2433906" y="128533"/>
            <a:ext cx="8911687" cy="798567"/>
          </a:xfrm>
        </p:spPr>
        <p:txBody>
          <a:bodyPr>
            <a:normAutofit/>
          </a:bodyPr>
          <a:lstStyle/>
          <a:p>
            <a:r>
              <a:rPr lang="en-US" sz="4400" b="1" dirty="0">
                <a:solidFill>
                  <a:schemeClr val="tx1"/>
                </a:solidFill>
              </a:rPr>
              <a:t>APPENDIX</a:t>
            </a:r>
          </a:p>
        </p:txBody>
      </p:sp>
      <p:sp>
        <p:nvSpPr>
          <p:cNvPr id="3" name="Content Placeholder 2">
            <a:extLst>
              <a:ext uri="{FF2B5EF4-FFF2-40B4-BE49-F238E27FC236}">
                <a16:creationId xmlns:a16="http://schemas.microsoft.com/office/drawing/2014/main" id="{1CCFC3CA-5419-479E-8959-48B03B5576BA}"/>
              </a:ext>
            </a:extLst>
          </p:cNvPr>
          <p:cNvSpPr>
            <a:spLocks noGrp="1"/>
          </p:cNvSpPr>
          <p:nvPr>
            <p:ph idx="1"/>
          </p:nvPr>
        </p:nvSpPr>
        <p:spPr>
          <a:xfrm>
            <a:off x="1663700" y="812800"/>
            <a:ext cx="10236199" cy="6045200"/>
          </a:xfrm>
          <a:solidFill>
            <a:schemeClr val="bg1"/>
          </a:solidFill>
        </p:spPr>
        <p:txBody>
          <a:bodyPr>
            <a:normAutofit fontScale="92500" lnSpcReduction="10000"/>
          </a:bodyPr>
          <a:lstStyle/>
          <a:p>
            <a:pPr>
              <a:buFont typeface="+mj-lt"/>
              <a:buAutoNum type="arabicPeriod" startAt="3"/>
            </a:pPr>
            <a:r>
              <a:rPr lang="en-US" dirty="0">
                <a:solidFill>
                  <a:schemeClr val="tx1"/>
                </a:solidFill>
              </a:rPr>
              <a:t>Red States and Blue States must Be Allowed to do Their Own Thing</a:t>
            </a:r>
          </a:p>
          <a:p>
            <a:pPr>
              <a:buFont typeface="+mj-lt"/>
              <a:buAutoNum type="arabicPeriod" startAt="3"/>
            </a:pPr>
            <a:r>
              <a:rPr lang="en-US" dirty="0">
                <a:solidFill>
                  <a:schemeClr val="tx1"/>
                </a:solidFill>
              </a:rPr>
              <a:t>The USA Party Philosophy – It’s straight from the USA Constitution</a:t>
            </a:r>
          </a:p>
          <a:p>
            <a:pPr>
              <a:buFont typeface="+mj-lt"/>
              <a:buAutoNum type="arabicPeriod" startAt="3"/>
            </a:pPr>
            <a:r>
              <a:rPr lang="en-US" dirty="0">
                <a:solidFill>
                  <a:schemeClr val="tx1"/>
                </a:solidFill>
              </a:rPr>
              <a:t>Weapons used by the Democratic Party</a:t>
            </a:r>
          </a:p>
          <a:p>
            <a:pPr>
              <a:buFont typeface="+mj-lt"/>
              <a:buAutoNum type="arabicPeriod" startAt="3"/>
            </a:pPr>
            <a:r>
              <a:rPr lang="en-US" dirty="0">
                <a:solidFill>
                  <a:schemeClr val="tx1"/>
                </a:solidFill>
              </a:rPr>
              <a:t>Abolish Federal Income, Federal Business, &amp; Federal Gasoline tax - State Tax per Person</a:t>
            </a:r>
          </a:p>
          <a:p>
            <a:pPr>
              <a:buFont typeface="+mj-lt"/>
              <a:buAutoNum type="arabicPeriod" startAt="3"/>
            </a:pPr>
            <a:r>
              <a:rPr lang="en-US" dirty="0">
                <a:solidFill>
                  <a:schemeClr val="tx1"/>
                </a:solidFill>
              </a:rPr>
              <a:t>State Excise Tax on Federal Funding</a:t>
            </a:r>
          </a:p>
          <a:p>
            <a:pPr>
              <a:buFont typeface="+mj-lt"/>
              <a:buAutoNum type="arabicPeriod" startAt="3"/>
            </a:pPr>
            <a:r>
              <a:rPr lang="en-US" dirty="0">
                <a:solidFill>
                  <a:schemeClr val="tx1"/>
                </a:solidFill>
              </a:rPr>
              <a:t>Federal Income Summary</a:t>
            </a:r>
          </a:p>
          <a:p>
            <a:pPr>
              <a:buFont typeface="+mj-lt"/>
              <a:buAutoNum type="arabicPeriod" startAt="3"/>
            </a:pPr>
            <a:r>
              <a:rPr lang="en-US" dirty="0">
                <a:solidFill>
                  <a:schemeClr val="tx1"/>
                </a:solidFill>
              </a:rPr>
              <a:t>Future Federal Spending Budget</a:t>
            </a:r>
          </a:p>
          <a:p>
            <a:pPr>
              <a:buFont typeface="+mj-lt"/>
              <a:buAutoNum type="arabicPeriod" startAt="3"/>
            </a:pPr>
            <a:r>
              <a:rPr lang="en-US" dirty="0">
                <a:solidFill>
                  <a:schemeClr val="tx1"/>
                </a:solidFill>
              </a:rPr>
              <a:t>Unite America – End USA non-self-governing territories (NSGT) &amp; Establish English</a:t>
            </a:r>
          </a:p>
          <a:p>
            <a:pPr>
              <a:buFont typeface="+mj-lt"/>
              <a:buAutoNum type="arabicPeriod" startAt="3"/>
            </a:pPr>
            <a:r>
              <a:rPr lang="en-US" dirty="0">
                <a:solidFill>
                  <a:schemeClr val="tx1"/>
                </a:solidFill>
              </a:rPr>
              <a:t>Protect country from invasion – complete Southern Wall</a:t>
            </a:r>
          </a:p>
          <a:p>
            <a:pPr>
              <a:buFont typeface="+mj-lt"/>
              <a:buAutoNum type="arabicPeriod" startAt="3"/>
            </a:pPr>
            <a:r>
              <a:rPr lang="en-US" dirty="0">
                <a:solidFill>
                  <a:schemeClr val="tx1"/>
                </a:solidFill>
              </a:rPr>
              <a:t>Implement Emolument Clause for all Congress Leaders, Spouses, &amp; staff</a:t>
            </a:r>
          </a:p>
          <a:p>
            <a:pPr>
              <a:buFont typeface="+mj-lt"/>
              <a:buAutoNum type="arabicPeriod" startAt="3"/>
            </a:pPr>
            <a:r>
              <a:rPr lang="en-US" dirty="0">
                <a:solidFill>
                  <a:schemeClr val="tx1"/>
                </a:solidFill>
              </a:rPr>
              <a:t>Protect Athletes, Students, Teachers, &amp; Engineers from Title IX interpretation</a:t>
            </a:r>
          </a:p>
          <a:p>
            <a:pPr>
              <a:buFont typeface="+mj-lt"/>
              <a:buAutoNum type="arabicPeriod" startAt="15"/>
            </a:pPr>
            <a:r>
              <a:rPr lang="en-US" dirty="0">
                <a:solidFill>
                  <a:schemeClr val="tx1"/>
                </a:solidFill>
              </a:rPr>
              <a:t>Protect the 3 Branches of Government with Constitutional Amendment for 9 Judges</a:t>
            </a:r>
          </a:p>
          <a:p>
            <a:pPr>
              <a:buFont typeface="+mj-lt"/>
              <a:buAutoNum type="arabicPeriod" startAt="15"/>
            </a:pPr>
            <a:r>
              <a:rPr lang="en-US" dirty="0">
                <a:solidFill>
                  <a:schemeClr val="tx1"/>
                </a:solidFill>
              </a:rPr>
              <a:t>What does it mean to be an American - establish the Month of April as the American Exceptionalism Month </a:t>
            </a:r>
          </a:p>
          <a:p>
            <a:pPr>
              <a:buFont typeface="+mj-lt"/>
              <a:buAutoNum type="arabicPeriod" startAt="15"/>
            </a:pPr>
            <a:r>
              <a:rPr lang="en-US" dirty="0">
                <a:solidFill>
                  <a:schemeClr val="tx1"/>
                </a:solidFill>
              </a:rPr>
              <a:t>Implement the American Sovereignty Restoration Act – USA should leave UN</a:t>
            </a:r>
          </a:p>
          <a:p>
            <a:pPr>
              <a:buFont typeface="+mj-lt"/>
              <a:buAutoNum type="arabicPeriod" startAt="15"/>
            </a:pPr>
            <a:r>
              <a:rPr lang="en-US" dirty="0">
                <a:solidFill>
                  <a:schemeClr val="tx1"/>
                </a:solidFill>
              </a:rPr>
              <a:t>Protect USA from Imminent Collapse of Chinese Housing Market</a:t>
            </a:r>
          </a:p>
          <a:p>
            <a:pPr>
              <a:buFont typeface="+mj-lt"/>
              <a:buAutoNum type="arabicPeriod" startAt="15"/>
            </a:pPr>
            <a:r>
              <a:rPr lang="en-US" dirty="0">
                <a:solidFill>
                  <a:schemeClr val="tx1"/>
                </a:solidFill>
              </a:rPr>
              <a:t>The Federal Government must eliminate or greatly reduce these unconstitutional agencies</a:t>
            </a:r>
          </a:p>
          <a:p>
            <a:endParaRPr lang="en-US" dirty="0"/>
          </a:p>
        </p:txBody>
      </p:sp>
    </p:spTree>
    <p:extLst>
      <p:ext uri="{BB962C8B-B14F-4D97-AF65-F5344CB8AC3E}">
        <p14:creationId xmlns:p14="http://schemas.microsoft.com/office/powerpoint/2010/main" val="1714637214"/>
      </p:ext>
    </p:extLst>
  </p:cSld>
  <p:clrMapOvr>
    <a:masterClrMapping/>
  </p:clrMapOvr>
  <mc:AlternateContent xmlns:mc="http://schemas.openxmlformats.org/markup-compatibility/2006" xmlns:p14="http://schemas.microsoft.com/office/powerpoint/2010/main">
    <mc:Choice Requires="p14">
      <p:transition p14:dur="10" advClick="0" advTm="32000">
        <p:sndAc>
          <p:endSnd/>
        </p:sndAc>
      </p:transition>
    </mc:Choice>
    <mc:Fallback xmlns="">
      <p:transition advClick="0" advTm="32000">
        <p:sndAc>
          <p:end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1995756" y="12700"/>
            <a:ext cx="8911687" cy="990600"/>
          </a:xfrm>
        </p:spPr>
        <p:txBody>
          <a:bodyPr>
            <a:normAutofit/>
          </a:bodyPr>
          <a:lstStyle/>
          <a:p>
            <a:r>
              <a:rPr lang="en-US" sz="4400" b="1" dirty="0">
                <a:solidFill>
                  <a:schemeClr val="tx1"/>
                </a:solidFill>
              </a:rPr>
              <a:t>FEDERAL FUNDING CUTS – Part 1</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88900" y="711200"/>
            <a:ext cx="12103100" cy="6134100"/>
          </a:xfrm>
          <a:solidFill>
            <a:schemeClr val="bg1"/>
          </a:solidFill>
        </p:spPr>
        <p:txBody>
          <a:bodyPr>
            <a:normAutofit fontScale="92500" lnSpcReduction="10000"/>
          </a:bodyPr>
          <a:lstStyle/>
          <a:p>
            <a:pPr marL="0" indent="0">
              <a:buNone/>
            </a:pPr>
            <a:r>
              <a:rPr lang="en-US" sz="2400" b="1" dirty="0">
                <a:solidFill>
                  <a:srgbClr val="FF0000"/>
                </a:solidFill>
              </a:rPr>
              <a:t>Close down the following </a:t>
            </a:r>
            <a:r>
              <a:rPr lang="en-US" sz="2400" b="1" u="sng" dirty="0">
                <a:solidFill>
                  <a:srgbClr val="FF0000"/>
                </a:solidFill>
              </a:rPr>
              <a:t>NON-ESSENTIAL</a:t>
            </a:r>
            <a:r>
              <a:rPr lang="en-US" sz="2400" b="1" dirty="0">
                <a:solidFill>
                  <a:srgbClr val="FF0000"/>
                </a:solidFill>
              </a:rPr>
              <a:t> agencies and departments – Savings is shown </a:t>
            </a:r>
          </a:p>
          <a:p>
            <a:r>
              <a:rPr lang="en-US" sz="2200" b="1" dirty="0">
                <a:solidFill>
                  <a:schemeClr val="tx1"/>
                </a:solidFill>
              </a:rPr>
              <a:t>$583.5B </a:t>
            </a:r>
            <a:r>
              <a:rPr lang="en-US" sz="2200" dirty="0">
                <a:solidFill>
                  <a:schemeClr val="tx1"/>
                </a:solidFill>
              </a:rPr>
              <a:t>- Department of Health and Human Services. </a:t>
            </a:r>
            <a:r>
              <a:rPr lang="en-US" sz="2200" dirty="0">
                <a:solidFill>
                  <a:srgbClr val="3333FF"/>
                </a:solidFill>
              </a:rPr>
              <a:t>$775B for Medicare isn’t touched.</a:t>
            </a:r>
          </a:p>
          <a:p>
            <a:pPr lvl="1"/>
            <a:r>
              <a:rPr lang="en-US" sz="1800" b="1" dirty="0">
                <a:solidFill>
                  <a:schemeClr val="tx1"/>
                </a:solidFill>
              </a:rPr>
              <a:t>$452B – </a:t>
            </a:r>
            <a:r>
              <a:rPr lang="en-US" sz="1800" dirty="0">
                <a:solidFill>
                  <a:schemeClr val="tx1"/>
                </a:solidFill>
              </a:rPr>
              <a:t>Medicaid.  States must be responsible for the health of their citizens.</a:t>
            </a:r>
          </a:p>
          <a:p>
            <a:pPr lvl="1"/>
            <a:r>
              <a:rPr lang="en-US" sz="2000" b="1" dirty="0">
                <a:solidFill>
                  <a:schemeClr val="tx1"/>
                </a:solidFill>
              </a:rPr>
              <a:t>$114B </a:t>
            </a:r>
            <a:r>
              <a:rPr lang="en-US" sz="2000" dirty="0">
                <a:solidFill>
                  <a:schemeClr val="tx1"/>
                </a:solidFill>
              </a:rPr>
              <a:t>– is being spent every single year on Kidney Dialysis = 20% of all Medicare program.  More funding is spent every year for taxpayer funded kidney dialysis than the entire 10 year Apollo Moon Program.  We need an Apollo Moon Program type of effort to develop an Artificial Kidney that will stop this yearly expense of tax money and save patient time and save lives!</a:t>
            </a:r>
          </a:p>
          <a:p>
            <a:pPr lvl="1"/>
            <a:r>
              <a:rPr lang="en-US" sz="2200" b="1" dirty="0">
                <a:solidFill>
                  <a:schemeClr val="tx1"/>
                </a:solidFill>
              </a:rPr>
              <a:t>$17.4B </a:t>
            </a:r>
            <a:r>
              <a:rPr lang="en-US" sz="2200" dirty="0">
                <a:solidFill>
                  <a:schemeClr val="tx1"/>
                </a:solidFill>
              </a:rPr>
              <a:t>– TANF.  States must be responsible for housing their citizens.</a:t>
            </a:r>
          </a:p>
          <a:p>
            <a:r>
              <a:rPr lang="en-US" sz="2200" b="1" dirty="0">
                <a:solidFill>
                  <a:schemeClr val="tx1"/>
                </a:solidFill>
              </a:rPr>
              <a:t>$198.1B </a:t>
            </a:r>
            <a:r>
              <a:rPr lang="en-US" sz="2200" dirty="0">
                <a:solidFill>
                  <a:schemeClr val="tx1"/>
                </a:solidFill>
              </a:rPr>
              <a:t>- Department of </a:t>
            </a:r>
            <a:r>
              <a:rPr lang="en-US" sz="2200" b="1" dirty="0">
                <a:solidFill>
                  <a:schemeClr val="tx1"/>
                </a:solidFill>
              </a:rPr>
              <a:t>Agriculture </a:t>
            </a:r>
            <a:r>
              <a:rPr lang="en-US" sz="2200" dirty="0">
                <a:solidFill>
                  <a:schemeClr val="tx1"/>
                </a:solidFill>
              </a:rPr>
              <a:t>50% of school children don’t know where their next meal is coming from; the federal government has lost the war on poverty. The states will be responsible for feeding their own citizens, which includes Food Stamps and WIC.</a:t>
            </a:r>
          </a:p>
          <a:p>
            <a:r>
              <a:rPr lang="en-US" sz="2200" b="1" dirty="0">
                <a:solidFill>
                  <a:schemeClr val="tx1"/>
                </a:solidFill>
              </a:rPr>
              <a:t>$99B </a:t>
            </a:r>
            <a:r>
              <a:rPr lang="en-US" sz="2200" dirty="0">
                <a:solidFill>
                  <a:schemeClr val="tx1"/>
                </a:solidFill>
              </a:rPr>
              <a:t>– Earned Income &amp; </a:t>
            </a:r>
            <a:r>
              <a:rPr lang="en-US" sz="2200" b="1" dirty="0">
                <a:solidFill>
                  <a:schemeClr val="tx1"/>
                </a:solidFill>
              </a:rPr>
              <a:t>Tax Credits</a:t>
            </a:r>
            <a:r>
              <a:rPr lang="en-US" sz="2200" dirty="0">
                <a:solidFill>
                  <a:schemeClr val="tx1"/>
                </a:solidFill>
              </a:rPr>
              <a:t>. Since no federal tax, no federal tax credits.</a:t>
            </a:r>
          </a:p>
          <a:p>
            <a:r>
              <a:rPr lang="en-US" sz="2200" b="1" dirty="0">
                <a:solidFill>
                  <a:schemeClr val="tx1"/>
                </a:solidFill>
              </a:rPr>
              <a:t>$89B </a:t>
            </a:r>
            <a:r>
              <a:rPr lang="en-US" sz="2200" dirty="0">
                <a:solidFill>
                  <a:schemeClr val="tx1"/>
                </a:solidFill>
              </a:rPr>
              <a:t>- Department of </a:t>
            </a:r>
            <a:r>
              <a:rPr lang="en-US" sz="2200" b="1" dirty="0">
                <a:solidFill>
                  <a:schemeClr val="tx1"/>
                </a:solidFill>
              </a:rPr>
              <a:t>Transportation</a:t>
            </a:r>
            <a:r>
              <a:rPr lang="en-US" sz="2200" dirty="0">
                <a:solidFill>
                  <a:schemeClr val="tx1"/>
                </a:solidFill>
              </a:rPr>
              <a:t> - Roads belong to the states!  No more federal tax of gasoline, then withholding that funding from states unless they comply with liberal demands.</a:t>
            </a:r>
          </a:p>
          <a:p>
            <a:pPr lvl="1"/>
            <a:r>
              <a:rPr lang="en-US" sz="2000" dirty="0">
                <a:solidFill>
                  <a:schemeClr val="tx1"/>
                </a:solidFill>
              </a:rPr>
              <a:t>Privatize FAA - Airlines should charge $12 fee per flight to pay for FAA</a:t>
            </a:r>
          </a:p>
          <a:p>
            <a:r>
              <a:rPr lang="en-US" sz="2200" b="1" dirty="0">
                <a:solidFill>
                  <a:schemeClr val="tx1"/>
                </a:solidFill>
              </a:rPr>
              <a:t>$66.6B </a:t>
            </a:r>
            <a:r>
              <a:rPr lang="en-US" sz="2200" dirty="0">
                <a:solidFill>
                  <a:schemeClr val="tx1"/>
                </a:solidFill>
              </a:rPr>
              <a:t>- Department of </a:t>
            </a:r>
            <a:r>
              <a:rPr lang="en-US" sz="2200" b="1" dirty="0">
                <a:solidFill>
                  <a:schemeClr val="tx1"/>
                </a:solidFill>
              </a:rPr>
              <a:t>Education</a:t>
            </a:r>
            <a:r>
              <a:rPr lang="en-US" sz="2200" dirty="0">
                <a:solidFill>
                  <a:schemeClr val="tx1"/>
                </a:solidFill>
              </a:rPr>
              <a:t> (no PELL grants or federal student loans of any kind)  If the Federal Government was to forgive Student Loans, it must seize all College Doweries.  Why would a college need a dowery if the Federal Government is paying?</a:t>
            </a:r>
          </a:p>
          <a:p>
            <a:pPr lvl="1"/>
            <a:endParaRPr lang="en-US" sz="2000" dirty="0"/>
          </a:p>
        </p:txBody>
      </p:sp>
    </p:spTree>
    <p:extLst>
      <p:ext uri="{BB962C8B-B14F-4D97-AF65-F5344CB8AC3E}">
        <p14:creationId xmlns:p14="http://schemas.microsoft.com/office/powerpoint/2010/main" val="1059298129"/>
      </p:ext>
    </p:extLst>
  </p:cSld>
  <p:clrMapOvr>
    <a:masterClrMapping/>
  </p:clrMapOvr>
  <mc:AlternateContent xmlns:mc="http://schemas.openxmlformats.org/markup-compatibility/2006" xmlns:p14="http://schemas.microsoft.com/office/powerpoint/2010/main">
    <mc:Choice Requires="p14">
      <p:transition p14:dur="250" advClick="0" advTm="115000"/>
    </mc:Choice>
    <mc:Fallback xmlns="">
      <p:transition advClick="0" advTm="11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1995756" y="12700"/>
            <a:ext cx="8911687" cy="990600"/>
          </a:xfrm>
        </p:spPr>
        <p:txBody>
          <a:bodyPr>
            <a:normAutofit/>
          </a:bodyPr>
          <a:lstStyle/>
          <a:p>
            <a:r>
              <a:rPr lang="en-US" sz="4400" b="1" dirty="0">
                <a:solidFill>
                  <a:schemeClr val="tx1"/>
                </a:solidFill>
              </a:rPr>
              <a:t>FEDERAL FUNDING CUTS – Part 2</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41300" y="901700"/>
            <a:ext cx="11709400" cy="5943600"/>
          </a:xfrm>
          <a:solidFill>
            <a:schemeClr val="bg1"/>
          </a:solidFill>
        </p:spPr>
        <p:txBody>
          <a:bodyPr>
            <a:normAutofit fontScale="70000" lnSpcReduction="20000"/>
          </a:bodyPr>
          <a:lstStyle/>
          <a:p>
            <a:pPr marL="0" indent="0">
              <a:buNone/>
            </a:pPr>
            <a:r>
              <a:rPr lang="en-US" sz="2600" b="1" dirty="0">
                <a:solidFill>
                  <a:srgbClr val="FF0000"/>
                </a:solidFill>
              </a:rPr>
              <a:t>Close down the following </a:t>
            </a:r>
            <a:r>
              <a:rPr lang="en-US" sz="2600" b="1" u="sng" dirty="0">
                <a:solidFill>
                  <a:srgbClr val="FF0000"/>
                </a:solidFill>
              </a:rPr>
              <a:t>NON-ESSENTIAL </a:t>
            </a:r>
            <a:r>
              <a:rPr lang="en-US" sz="2600" b="1" dirty="0">
                <a:solidFill>
                  <a:srgbClr val="FF0000"/>
                </a:solidFill>
              </a:rPr>
              <a:t>agencies and departments – Savings is shown to left</a:t>
            </a:r>
          </a:p>
          <a:p>
            <a:r>
              <a:rPr lang="en-US" sz="2400" b="1" dirty="0">
                <a:solidFill>
                  <a:schemeClr val="tx1"/>
                </a:solidFill>
              </a:rPr>
              <a:t>$59 BILLION </a:t>
            </a:r>
            <a:r>
              <a:rPr lang="en-US" sz="2400" dirty="0">
                <a:solidFill>
                  <a:schemeClr val="tx1"/>
                </a:solidFill>
              </a:rPr>
              <a:t>- </a:t>
            </a:r>
            <a:r>
              <a:rPr lang="en-US" sz="2400" b="1" dirty="0">
                <a:solidFill>
                  <a:schemeClr val="tx1"/>
                </a:solidFill>
              </a:rPr>
              <a:t>SSI </a:t>
            </a:r>
            <a:r>
              <a:rPr lang="en-US" sz="2400" dirty="0">
                <a:solidFill>
                  <a:schemeClr val="tx1"/>
                </a:solidFill>
              </a:rPr>
              <a:t>part of Social Security, but </a:t>
            </a:r>
            <a:r>
              <a:rPr lang="en-US" sz="2400" b="1" dirty="0">
                <a:solidFill>
                  <a:srgbClr val="C00000"/>
                </a:solidFill>
              </a:rPr>
              <a:t>keep old age insurance.  </a:t>
            </a:r>
            <a:r>
              <a:rPr lang="en-US" sz="2400" dirty="0">
                <a:solidFill>
                  <a:schemeClr val="tx1"/>
                </a:solidFill>
              </a:rPr>
              <a:t>States must care for the health of their own citizens.  SSI never had anything to do with Old Age Insurance; it is a welfare program.</a:t>
            </a:r>
          </a:p>
          <a:p>
            <a:r>
              <a:rPr lang="en-US" sz="2300" b="1" dirty="0">
                <a:solidFill>
                  <a:schemeClr val="tx1"/>
                </a:solidFill>
              </a:rPr>
              <a:t>$27 BILLION </a:t>
            </a:r>
            <a:r>
              <a:rPr lang="en-US" sz="2300" dirty="0">
                <a:solidFill>
                  <a:schemeClr val="tx1"/>
                </a:solidFill>
              </a:rPr>
              <a:t>- United States Agency for International Development (</a:t>
            </a:r>
            <a:r>
              <a:rPr lang="en-US" sz="2300" b="1" dirty="0">
                <a:solidFill>
                  <a:schemeClr val="tx1"/>
                </a:solidFill>
              </a:rPr>
              <a:t>USAID</a:t>
            </a:r>
            <a:r>
              <a:rPr lang="en-US" sz="2300" dirty="0">
                <a:solidFill>
                  <a:schemeClr val="tx1"/>
                </a:solidFill>
              </a:rPr>
              <a:t>) – This is larger than NASA budget and most of the money goes to prop up despot rulers</a:t>
            </a:r>
          </a:p>
          <a:p>
            <a:r>
              <a:rPr lang="en-US" sz="2300" b="1" dirty="0">
                <a:solidFill>
                  <a:schemeClr val="tx1"/>
                </a:solidFill>
              </a:rPr>
              <a:t>$18.8 BILLION </a:t>
            </a:r>
            <a:r>
              <a:rPr lang="en-US" sz="2300" dirty="0">
                <a:solidFill>
                  <a:schemeClr val="tx1"/>
                </a:solidFill>
              </a:rPr>
              <a:t>– </a:t>
            </a:r>
            <a:r>
              <a:rPr lang="en-US" sz="2300" b="1" dirty="0">
                <a:solidFill>
                  <a:schemeClr val="tx1"/>
                </a:solidFill>
              </a:rPr>
              <a:t>FEMA</a:t>
            </a:r>
            <a:r>
              <a:rPr lang="en-US" sz="2300" dirty="0">
                <a:solidFill>
                  <a:schemeClr val="tx1"/>
                </a:solidFill>
              </a:rPr>
              <a:t> (part of DHS) – States already have their own SEMA, but rely on Federal “free money”</a:t>
            </a:r>
          </a:p>
          <a:p>
            <a:r>
              <a:rPr lang="en-US" sz="2300" b="1" dirty="0">
                <a:solidFill>
                  <a:schemeClr val="tx1"/>
                </a:solidFill>
              </a:rPr>
              <a:t>$18 BILLION </a:t>
            </a:r>
            <a:r>
              <a:rPr lang="en-US" sz="2300" dirty="0">
                <a:solidFill>
                  <a:schemeClr val="tx1"/>
                </a:solidFill>
              </a:rPr>
              <a:t>– Cut half of Department of </a:t>
            </a:r>
            <a:r>
              <a:rPr lang="en-US" sz="2300" b="1" dirty="0">
                <a:solidFill>
                  <a:schemeClr val="tx1"/>
                </a:solidFill>
              </a:rPr>
              <a:t>Justice</a:t>
            </a:r>
            <a:r>
              <a:rPr lang="en-US" sz="2300" dirty="0">
                <a:solidFill>
                  <a:schemeClr val="tx1"/>
                </a:solidFill>
              </a:rPr>
              <a:t> budget (maybe they will only take the most important cases) maybe they will stop attacking innocent citizens.</a:t>
            </a:r>
          </a:p>
          <a:p>
            <a:r>
              <a:rPr lang="en-US" sz="2300" b="1" dirty="0">
                <a:solidFill>
                  <a:schemeClr val="tx1"/>
                </a:solidFill>
              </a:rPr>
              <a:t>$17.6 BILLION </a:t>
            </a:r>
            <a:r>
              <a:rPr lang="en-US" sz="2300" dirty="0">
                <a:solidFill>
                  <a:schemeClr val="tx1"/>
                </a:solidFill>
              </a:rPr>
              <a:t>- Department of </a:t>
            </a:r>
            <a:r>
              <a:rPr lang="en-US" sz="2300" b="1" dirty="0">
                <a:solidFill>
                  <a:schemeClr val="tx1"/>
                </a:solidFill>
              </a:rPr>
              <a:t>Interior</a:t>
            </a:r>
            <a:r>
              <a:rPr lang="en-US" sz="2300" dirty="0">
                <a:solidFill>
                  <a:schemeClr val="tx1"/>
                </a:solidFill>
              </a:rPr>
              <a:t> (</a:t>
            </a:r>
            <a:r>
              <a:rPr lang="en-US" sz="2300" b="1" dirty="0">
                <a:solidFill>
                  <a:srgbClr val="C00000"/>
                </a:solidFill>
              </a:rPr>
              <a:t>National Monuments and National Parks become the property of the states in which they reside</a:t>
            </a:r>
            <a:r>
              <a:rPr lang="en-US" sz="2300" dirty="0">
                <a:solidFill>
                  <a:schemeClr val="tx1"/>
                </a:solidFill>
              </a:rPr>
              <a:t>) Obama type of POTUS can’t act like a child, lock monuments &amp; parks up, and blame GOP</a:t>
            </a:r>
          </a:p>
          <a:p>
            <a:r>
              <a:rPr lang="en-US" sz="2300" b="1" dirty="0">
                <a:solidFill>
                  <a:schemeClr val="tx1"/>
                </a:solidFill>
              </a:rPr>
              <a:t>$12 BILLION – IRS </a:t>
            </a:r>
            <a:r>
              <a:rPr lang="en-US" sz="2300" b="1" dirty="0">
                <a:solidFill>
                  <a:srgbClr val="C00000"/>
                </a:solidFill>
              </a:rPr>
              <a:t>The Federal Government won’t need a tax collector if they aren’t collecting taxes</a:t>
            </a:r>
            <a:endParaRPr lang="en-US" sz="2300" dirty="0">
              <a:solidFill>
                <a:schemeClr val="tx1"/>
              </a:solidFill>
            </a:endParaRPr>
          </a:p>
          <a:p>
            <a:r>
              <a:rPr lang="en-US" sz="2300" b="1" dirty="0">
                <a:solidFill>
                  <a:schemeClr val="tx1"/>
                </a:solidFill>
              </a:rPr>
              <a:t>$11.2 BILLION – EPA</a:t>
            </a:r>
            <a:r>
              <a:rPr lang="en-US" sz="2300" dirty="0">
                <a:solidFill>
                  <a:schemeClr val="tx1"/>
                </a:solidFill>
              </a:rPr>
              <a:t> – Let the states care for their own environment and land.  Let them sue state incursions.</a:t>
            </a:r>
          </a:p>
          <a:p>
            <a:r>
              <a:rPr lang="en-US" sz="2300" b="1" dirty="0">
                <a:solidFill>
                  <a:schemeClr val="tx1"/>
                </a:solidFill>
              </a:rPr>
              <a:t>$10 BILLION </a:t>
            </a:r>
            <a:r>
              <a:rPr lang="en-US" sz="2300" dirty="0">
                <a:solidFill>
                  <a:schemeClr val="tx1"/>
                </a:solidFill>
              </a:rPr>
              <a:t>– </a:t>
            </a:r>
            <a:r>
              <a:rPr lang="en-US" sz="2300" b="1" dirty="0">
                <a:solidFill>
                  <a:srgbClr val="C00000"/>
                </a:solidFill>
              </a:rPr>
              <a:t>Cut half of NASA funding</a:t>
            </a:r>
            <a:r>
              <a:rPr lang="en-US" sz="2300" dirty="0">
                <a:solidFill>
                  <a:schemeClr val="tx1"/>
                </a:solidFill>
              </a:rPr>
              <a:t>; promotions &amp; astronaut selection is only about identity politics (e.g., “</a:t>
            </a:r>
            <a:r>
              <a:rPr lang="en-US" sz="2300" i="1" dirty="0">
                <a:solidFill>
                  <a:schemeClr val="tx1"/>
                </a:solidFill>
              </a:rPr>
              <a:t>this astronaut is the first black, transgender, Jewish, Arab, female, disabled veteran</a:t>
            </a:r>
            <a:r>
              <a:rPr lang="en-US" sz="2300" dirty="0">
                <a:solidFill>
                  <a:schemeClr val="tx1"/>
                </a:solidFill>
              </a:rPr>
              <a:t>”; who cares!!! Why not select the best candidate).  New NASA managers since the 80’s have mostly been selected due to identity politics. </a:t>
            </a:r>
          </a:p>
          <a:p>
            <a:pPr lvl="1"/>
            <a:r>
              <a:rPr lang="en-US" sz="2300" dirty="0">
                <a:solidFill>
                  <a:schemeClr val="tx1"/>
                </a:solidFill>
              </a:rPr>
              <a:t>NASA Space Centers should be privatized or turned over to the states to maintain</a:t>
            </a:r>
          </a:p>
          <a:p>
            <a:r>
              <a:rPr lang="en-US" sz="2300" b="1" dirty="0">
                <a:solidFill>
                  <a:schemeClr val="tx1"/>
                </a:solidFill>
              </a:rPr>
              <a:t>$9.7 BILLION </a:t>
            </a:r>
            <a:r>
              <a:rPr lang="en-US" sz="2300" dirty="0">
                <a:solidFill>
                  <a:schemeClr val="tx1"/>
                </a:solidFill>
              </a:rPr>
              <a:t>– Job Corp &amp; worker training within Dept of </a:t>
            </a:r>
            <a:r>
              <a:rPr lang="en-US" sz="2300" b="1" dirty="0">
                <a:solidFill>
                  <a:schemeClr val="tx1"/>
                </a:solidFill>
              </a:rPr>
              <a:t>Labor</a:t>
            </a:r>
            <a:r>
              <a:rPr lang="en-US" sz="2300" dirty="0">
                <a:solidFill>
                  <a:schemeClr val="tx1"/>
                </a:solidFill>
              </a:rPr>
              <a:t> transferred to states</a:t>
            </a:r>
          </a:p>
          <a:p>
            <a:pPr lvl="1"/>
            <a:r>
              <a:rPr lang="en-US" sz="2300" b="1" dirty="0">
                <a:solidFill>
                  <a:schemeClr val="tx1"/>
                </a:solidFill>
              </a:rPr>
              <a:t>$3.6 BILLION </a:t>
            </a:r>
            <a:r>
              <a:rPr lang="en-US" sz="2300" dirty="0">
                <a:solidFill>
                  <a:schemeClr val="tx1"/>
                </a:solidFill>
              </a:rPr>
              <a:t>- Privatize Unemployment; workers &amp; employers should fund their own insurance</a:t>
            </a:r>
          </a:p>
          <a:p>
            <a:r>
              <a:rPr lang="en-US" sz="2800" dirty="0">
                <a:solidFill>
                  <a:schemeClr val="tx1"/>
                </a:solidFill>
              </a:rPr>
              <a:t>After these agencies are shut down.  We must tear down the Washington buildings and build parks, so they can’t be brought back.</a:t>
            </a:r>
            <a:endParaRPr lang="en-US" sz="2800" b="1" dirty="0">
              <a:solidFill>
                <a:schemeClr val="tx1"/>
              </a:solidFill>
            </a:endParaRPr>
          </a:p>
        </p:txBody>
      </p:sp>
    </p:spTree>
    <p:extLst>
      <p:ext uri="{BB962C8B-B14F-4D97-AF65-F5344CB8AC3E}">
        <p14:creationId xmlns:p14="http://schemas.microsoft.com/office/powerpoint/2010/main" val="3739947537"/>
      </p:ext>
    </p:extLst>
  </p:cSld>
  <p:clrMapOvr>
    <a:masterClrMapping/>
  </p:clrMapOvr>
  <mc:AlternateContent xmlns:mc="http://schemas.openxmlformats.org/markup-compatibility/2006" xmlns:p14="http://schemas.microsoft.com/office/powerpoint/2010/main">
    <mc:Choice Requires="p14">
      <p:transition p14:dur="250" advClick="0" advTm="123000"/>
    </mc:Choice>
    <mc:Fallback xmlns="">
      <p:transition advClick="0" advTm="123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1995756" y="12700"/>
            <a:ext cx="8911687" cy="990600"/>
          </a:xfrm>
        </p:spPr>
        <p:txBody>
          <a:bodyPr>
            <a:normAutofit/>
          </a:bodyPr>
          <a:lstStyle/>
          <a:p>
            <a:r>
              <a:rPr lang="en-US" sz="4400" b="1" dirty="0">
                <a:solidFill>
                  <a:schemeClr val="tx1"/>
                </a:solidFill>
              </a:rPr>
              <a:t>FEDERAL FUNDING CUTS – Part 3</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28600" y="901700"/>
            <a:ext cx="11849100" cy="5943600"/>
          </a:xfrm>
          <a:solidFill>
            <a:schemeClr val="bg1"/>
          </a:solidFill>
        </p:spPr>
        <p:txBody>
          <a:bodyPr>
            <a:normAutofit fontScale="70000" lnSpcReduction="20000"/>
          </a:bodyPr>
          <a:lstStyle/>
          <a:p>
            <a:pPr marL="0" indent="0">
              <a:buNone/>
            </a:pPr>
            <a:r>
              <a:rPr lang="en-US" sz="2400" b="1" dirty="0">
                <a:solidFill>
                  <a:srgbClr val="FF0000"/>
                </a:solidFill>
              </a:rPr>
              <a:t>Close down the following non-essential agencies and departments – Savings is shown </a:t>
            </a:r>
          </a:p>
          <a:p>
            <a:r>
              <a:rPr lang="en-US" sz="2600" b="1" dirty="0">
                <a:solidFill>
                  <a:schemeClr val="tx1"/>
                </a:solidFill>
              </a:rPr>
              <a:t>$6.6 BILLION – TSA</a:t>
            </a:r>
            <a:r>
              <a:rPr lang="en-US" sz="2600" dirty="0">
                <a:solidFill>
                  <a:schemeClr val="tx1"/>
                </a:solidFill>
              </a:rPr>
              <a:t> (part of DHS) – Airports should have their own security; not Federal Government</a:t>
            </a:r>
          </a:p>
          <a:p>
            <a:r>
              <a:rPr lang="en-US" sz="2600" b="1" dirty="0">
                <a:solidFill>
                  <a:schemeClr val="tx1"/>
                </a:solidFill>
              </a:rPr>
              <a:t>$2 BILLION </a:t>
            </a:r>
            <a:r>
              <a:rPr lang="en-US" sz="2600" dirty="0">
                <a:solidFill>
                  <a:schemeClr val="tx1"/>
                </a:solidFill>
              </a:rPr>
              <a:t>for </a:t>
            </a:r>
            <a:r>
              <a:rPr lang="en-US" sz="2600" b="1" dirty="0">
                <a:solidFill>
                  <a:schemeClr val="tx1"/>
                </a:solidFill>
              </a:rPr>
              <a:t>Amtrak</a:t>
            </a:r>
            <a:r>
              <a:rPr lang="en-US" sz="2600" dirty="0">
                <a:solidFill>
                  <a:schemeClr val="tx1"/>
                </a:solidFill>
              </a:rPr>
              <a:t> – let Amtrak pay its way, raise fares if need be</a:t>
            </a:r>
          </a:p>
          <a:p>
            <a:r>
              <a:rPr lang="en-US" sz="2600" b="1" dirty="0">
                <a:solidFill>
                  <a:schemeClr val="tx1"/>
                </a:solidFill>
              </a:rPr>
              <a:t>$533 Million </a:t>
            </a:r>
            <a:r>
              <a:rPr lang="en-US" sz="2600" dirty="0">
                <a:solidFill>
                  <a:schemeClr val="tx1"/>
                </a:solidFill>
              </a:rPr>
              <a:t>– Consumer Financial Protection Bureau (</a:t>
            </a:r>
            <a:r>
              <a:rPr lang="en-US" sz="2600" b="1" dirty="0">
                <a:solidFill>
                  <a:schemeClr val="tx1"/>
                </a:solidFill>
              </a:rPr>
              <a:t>CFPB</a:t>
            </a:r>
            <a:r>
              <a:rPr lang="en-US" sz="2600" dirty="0">
                <a:solidFill>
                  <a:schemeClr val="tx1"/>
                </a:solidFill>
              </a:rPr>
              <a:t>)</a:t>
            </a:r>
          </a:p>
          <a:p>
            <a:r>
              <a:rPr lang="en-US" sz="2600" b="1" dirty="0">
                <a:solidFill>
                  <a:schemeClr val="tx1"/>
                </a:solidFill>
              </a:rPr>
              <a:t>$445 Million -</a:t>
            </a:r>
            <a:r>
              <a:rPr lang="en-US" sz="2600" dirty="0">
                <a:solidFill>
                  <a:schemeClr val="tx1"/>
                </a:solidFill>
              </a:rPr>
              <a:t> CBA - funds NPR and PBS – </a:t>
            </a:r>
            <a:r>
              <a:rPr lang="en-US" sz="2600" b="1" dirty="0">
                <a:solidFill>
                  <a:schemeClr val="tx1"/>
                </a:solidFill>
              </a:rPr>
              <a:t>NPR and PBS </a:t>
            </a:r>
            <a:r>
              <a:rPr lang="en-US" sz="2600" dirty="0">
                <a:solidFill>
                  <a:schemeClr val="tx1"/>
                </a:solidFill>
              </a:rPr>
              <a:t>are no longer apolitical.</a:t>
            </a:r>
          </a:p>
          <a:p>
            <a:r>
              <a:rPr lang="en-US" sz="2600" b="1" dirty="0">
                <a:solidFill>
                  <a:schemeClr val="tx1"/>
                </a:solidFill>
              </a:rPr>
              <a:t>$380 Million </a:t>
            </a:r>
            <a:r>
              <a:rPr lang="en-US" sz="2600" dirty="0">
                <a:solidFill>
                  <a:schemeClr val="tx1"/>
                </a:solidFill>
              </a:rPr>
              <a:t>- National </a:t>
            </a:r>
            <a:r>
              <a:rPr lang="en-US" sz="2600" b="1" dirty="0">
                <a:solidFill>
                  <a:schemeClr val="tx1"/>
                </a:solidFill>
              </a:rPr>
              <a:t>Labor Relations Board </a:t>
            </a:r>
            <a:r>
              <a:rPr lang="en-US" sz="2600" dirty="0">
                <a:solidFill>
                  <a:schemeClr val="tx1"/>
                </a:solidFill>
              </a:rPr>
              <a:t>(NLRB) – NLRB only allows Liberal Unions to form while Biden’s tax credits only applied to union built products.  This is </a:t>
            </a:r>
            <a:r>
              <a:rPr lang="en-US" sz="2600" b="1" dirty="0">
                <a:solidFill>
                  <a:srgbClr val="C00000"/>
                </a:solidFill>
              </a:rPr>
              <a:t>ILLEGAL &amp; UNCONSTITUTIONAL</a:t>
            </a:r>
            <a:r>
              <a:rPr lang="en-US" sz="2600" dirty="0">
                <a:solidFill>
                  <a:schemeClr val="tx1"/>
                </a:solidFill>
              </a:rPr>
              <a:t>.  Because it is illegal to videotape classrooms, each district must provide a legal teachers’ advocate in order to protect teachers from corrupt administrations and dishonest children; no need for teachers’ unions.</a:t>
            </a:r>
          </a:p>
          <a:p>
            <a:r>
              <a:rPr lang="en-US" sz="2600" b="1" dirty="0">
                <a:solidFill>
                  <a:schemeClr val="tx1"/>
                </a:solidFill>
              </a:rPr>
              <a:t>$270 million </a:t>
            </a:r>
            <a:r>
              <a:rPr lang="en-US" sz="2600" dirty="0">
                <a:solidFill>
                  <a:schemeClr val="tx1"/>
                </a:solidFill>
              </a:rPr>
              <a:t>- </a:t>
            </a:r>
            <a:r>
              <a:rPr lang="en-US" sz="2600" b="1" dirty="0">
                <a:solidFill>
                  <a:schemeClr val="tx1"/>
                </a:solidFill>
              </a:rPr>
              <a:t>Planned Parenthood</a:t>
            </a:r>
            <a:r>
              <a:rPr lang="en-US" sz="2600" dirty="0">
                <a:solidFill>
                  <a:schemeClr val="tx1"/>
                </a:solidFill>
              </a:rPr>
              <a:t>.  Federal laws requires NO FEDERAL FUNDING OF ABORTIONS.  There are 13,650 women healthcare centers that provide a more comprehensive healthcare for women vs 665 Planned Parenthood centers</a:t>
            </a:r>
          </a:p>
          <a:p>
            <a:r>
              <a:rPr lang="en-US" sz="2600" b="1" dirty="0">
                <a:solidFill>
                  <a:schemeClr val="tx1"/>
                </a:solidFill>
              </a:rPr>
              <a:t>$162 million </a:t>
            </a:r>
            <a:r>
              <a:rPr lang="en-US" sz="2600" dirty="0">
                <a:solidFill>
                  <a:schemeClr val="tx1"/>
                </a:solidFill>
              </a:rPr>
              <a:t>for NEA - </a:t>
            </a:r>
            <a:r>
              <a:rPr lang="en-US" sz="2600" b="1" dirty="0">
                <a:solidFill>
                  <a:schemeClr val="tx1"/>
                </a:solidFill>
              </a:rPr>
              <a:t>National Endowment for the Arts </a:t>
            </a:r>
            <a:r>
              <a:rPr lang="en-US" sz="2600" dirty="0">
                <a:solidFill>
                  <a:schemeClr val="tx1"/>
                </a:solidFill>
              </a:rPr>
              <a:t>– if important, communities will fund</a:t>
            </a:r>
          </a:p>
          <a:p>
            <a:r>
              <a:rPr lang="en-US" sz="2600" b="1" dirty="0">
                <a:solidFill>
                  <a:schemeClr val="tx1"/>
                </a:solidFill>
              </a:rPr>
              <a:t>$153 million </a:t>
            </a:r>
            <a:r>
              <a:rPr lang="en-US" sz="2600" dirty="0">
                <a:solidFill>
                  <a:schemeClr val="tx1"/>
                </a:solidFill>
              </a:rPr>
              <a:t>for NEH - </a:t>
            </a:r>
            <a:r>
              <a:rPr lang="en-US" sz="2600" b="1" dirty="0">
                <a:solidFill>
                  <a:schemeClr val="tx1"/>
                </a:solidFill>
              </a:rPr>
              <a:t>National Endowment for Humanities </a:t>
            </a:r>
            <a:r>
              <a:rPr lang="en-US" sz="2600" dirty="0">
                <a:solidFill>
                  <a:schemeClr val="tx1"/>
                </a:solidFill>
              </a:rPr>
              <a:t>– communities will fund.</a:t>
            </a:r>
          </a:p>
          <a:p>
            <a:r>
              <a:rPr lang="en-US" sz="2600" b="1" dirty="0">
                <a:solidFill>
                  <a:schemeClr val="tx1"/>
                </a:solidFill>
              </a:rPr>
              <a:t>$25 million </a:t>
            </a:r>
            <a:r>
              <a:rPr lang="en-US" sz="2600" dirty="0">
                <a:solidFill>
                  <a:schemeClr val="tx1"/>
                </a:solidFill>
              </a:rPr>
              <a:t>for </a:t>
            </a:r>
            <a:r>
              <a:rPr lang="en-US" sz="2600" b="1" dirty="0">
                <a:solidFill>
                  <a:schemeClr val="tx1"/>
                </a:solidFill>
              </a:rPr>
              <a:t>Selective Service </a:t>
            </a:r>
            <a:r>
              <a:rPr lang="en-US" sz="2600" dirty="0">
                <a:solidFill>
                  <a:schemeClr val="tx1"/>
                </a:solidFill>
              </a:rPr>
              <a:t>System (SSS)</a:t>
            </a:r>
          </a:p>
          <a:p>
            <a:r>
              <a:rPr lang="en-US" sz="2600" b="1" dirty="0">
                <a:solidFill>
                  <a:schemeClr val="tx1"/>
                </a:solidFill>
              </a:rPr>
              <a:t>$15 million </a:t>
            </a:r>
            <a:r>
              <a:rPr lang="en-US" sz="2600" dirty="0">
                <a:solidFill>
                  <a:schemeClr val="tx1"/>
                </a:solidFill>
              </a:rPr>
              <a:t>for </a:t>
            </a:r>
            <a:r>
              <a:rPr lang="en-US" sz="2600" b="1" dirty="0">
                <a:solidFill>
                  <a:schemeClr val="tx1"/>
                </a:solidFill>
              </a:rPr>
              <a:t>Postal Regulatory Commission </a:t>
            </a:r>
            <a:r>
              <a:rPr lang="en-US" sz="2600" dirty="0">
                <a:solidFill>
                  <a:schemeClr val="tx1"/>
                </a:solidFill>
              </a:rPr>
              <a:t>(PRC)</a:t>
            </a:r>
          </a:p>
          <a:p>
            <a:r>
              <a:rPr lang="en-US" sz="2600" dirty="0">
                <a:solidFill>
                  <a:schemeClr val="tx1"/>
                </a:solidFill>
              </a:rPr>
              <a:t>Federal Retirement Thrift Investment Board (FRTIB)</a:t>
            </a:r>
          </a:p>
          <a:p>
            <a:r>
              <a:rPr lang="en-US" sz="2600" dirty="0">
                <a:solidFill>
                  <a:schemeClr val="tx1"/>
                </a:solidFill>
              </a:rPr>
              <a:t>$0 - Tennessee Valley Authority (TVA) {No federal funding, but keep assets}</a:t>
            </a:r>
          </a:p>
          <a:p>
            <a:r>
              <a:rPr lang="en-US" sz="2600" dirty="0">
                <a:solidFill>
                  <a:schemeClr val="tx1"/>
                </a:solidFill>
              </a:rPr>
              <a:t>$0 - United States Postal Service (USPS) {No federal funding, but no profit due to PRC} </a:t>
            </a:r>
          </a:p>
          <a:p>
            <a:pPr lvl="1"/>
            <a:endParaRPr lang="en-US" sz="2000" dirty="0"/>
          </a:p>
        </p:txBody>
      </p:sp>
    </p:spTree>
    <p:extLst>
      <p:ext uri="{BB962C8B-B14F-4D97-AF65-F5344CB8AC3E}">
        <p14:creationId xmlns:p14="http://schemas.microsoft.com/office/powerpoint/2010/main" val="3061101639"/>
      </p:ext>
    </p:extLst>
  </p:cSld>
  <p:clrMapOvr>
    <a:masterClrMapping/>
  </p:clrMapOvr>
  <mc:AlternateContent xmlns:mc="http://schemas.openxmlformats.org/markup-compatibility/2006" xmlns:p14="http://schemas.microsoft.com/office/powerpoint/2010/main">
    <mc:Choice Requires="p14">
      <p:transition p14:dur="250" advClick="0" advTm="115000"/>
    </mc:Choice>
    <mc:Fallback xmlns="">
      <p:transition advClick="0" advTm="11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292100" y="0"/>
            <a:ext cx="11785600" cy="812800"/>
          </a:xfrm>
        </p:spPr>
        <p:txBody>
          <a:bodyPr>
            <a:normAutofit/>
          </a:bodyPr>
          <a:lstStyle/>
          <a:p>
            <a:pPr algn="ctr"/>
            <a:r>
              <a:rPr lang="en-US" sz="3400" b="1" dirty="0">
                <a:solidFill>
                  <a:schemeClr val="tx1"/>
                </a:solidFill>
              </a:rPr>
              <a:t>Combat Bad Science &amp; Extended Drug Trials</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92100" y="660400"/>
            <a:ext cx="11899900" cy="6045200"/>
          </a:xfrm>
          <a:solidFill>
            <a:schemeClr val="bg1"/>
          </a:solidFill>
        </p:spPr>
        <p:txBody>
          <a:bodyPr>
            <a:normAutofit lnSpcReduction="10000"/>
          </a:bodyPr>
          <a:lstStyle/>
          <a:p>
            <a:r>
              <a:rPr lang="en-US" sz="2000" i="1" dirty="0">
                <a:solidFill>
                  <a:schemeClr val="tx1"/>
                </a:solidFill>
              </a:rPr>
              <a:t>During the Wuhan COViD-19 pandemic: Democrats &amp; POTUS Biden used bad science.  Although 60 million Americans (20%) had had the virus (and the antibodies), they required government contractors, schools, etc. to forbid the hiring of unvaccinated workers.  </a:t>
            </a:r>
          </a:p>
          <a:p>
            <a:pPr lvl="1"/>
            <a:r>
              <a:rPr lang="en-US" sz="1800" i="1" dirty="0">
                <a:solidFill>
                  <a:schemeClr val="tx1"/>
                </a:solidFill>
              </a:rPr>
              <a:t>No tests were required to determine if the worker had the antibodies.</a:t>
            </a:r>
          </a:p>
          <a:p>
            <a:pPr lvl="1"/>
            <a:r>
              <a:rPr lang="en-US" sz="1800" i="1" dirty="0">
                <a:solidFill>
                  <a:schemeClr val="tx1"/>
                </a:solidFill>
              </a:rPr>
              <a:t>No other alternative medicines (e.g., BAM) were permitted to treat sickened patients.</a:t>
            </a:r>
          </a:p>
          <a:p>
            <a:pPr lvl="1"/>
            <a:r>
              <a:rPr lang="en-US" sz="1800" i="1" dirty="0">
                <a:solidFill>
                  <a:schemeClr val="tx1"/>
                </a:solidFill>
              </a:rPr>
              <a:t>Violations of </a:t>
            </a:r>
            <a:r>
              <a:rPr lang="en-US" sz="1800" i="1" dirty="0" err="1">
                <a:solidFill>
                  <a:schemeClr val="tx1"/>
                </a:solidFill>
              </a:rPr>
              <a:t>Hippa</a:t>
            </a:r>
            <a:r>
              <a:rPr lang="en-US" sz="1800" i="1" dirty="0">
                <a:solidFill>
                  <a:schemeClr val="tx1"/>
                </a:solidFill>
              </a:rPr>
              <a:t> were routinely made when recruiters demanded to know if job prospects were vaccinated BEFORE submitting for a job.</a:t>
            </a:r>
          </a:p>
          <a:p>
            <a:pPr lvl="1"/>
            <a:r>
              <a:rPr lang="en-US" sz="1800" i="1" dirty="0">
                <a:solidFill>
                  <a:schemeClr val="tx1"/>
                </a:solidFill>
              </a:rPr>
              <a:t>They forced doctors to violate the Hippocratic Oath by administering the vaccine to recovered patients who stood a real chance of suffering from encephalitis, </a:t>
            </a:r>
            <a:r>
              <a:rPr lang="en-US" sz="1800" i="1" dirty="0" err="1">
                <a:solidFill>
                  <a:schemeClr val="tx1"/>
                </a:solidFill>
              </a:rPr>
              <a:t>xxxx</a:t>
            </a:r>
            <a:r>
              <a:rPr lang="en-US" sz="1800" i="1" dirty="0">
                <a:solidFill>
                  <a:schemeClr val="tx1"/>
                </a:solidFill>
              </a:rPr>
              <a:t>, </a:t>
            </a:r>
            <a:r>
              <a:rPr lang="en-US" sz="1800" i="1" dirty="0" err="1">
                <a:solidFill>
                  <a:schemeClr val="tx1"/>
                </a:solidFill>
              </a:rPr>
              <a:t>etc</a:t>
            </a:r>
            <a:r>
              <a:rPr lang="en-US" sz="1800" i="1" dirty="0">
                <a:solidFill>
                  <a:schemeClr val="tx1"/>
                </a:solidFill>
              </a:rPr>
              <a:t> as a result of the vaccine</a:t>
            </a:r>
          </a:p>
          <a:p>
            <a:r>
              <a:rPr lang="en-US" sz="2000" dirty="0">
                <a:solidFill>
                  <a:srgbClr val="C00000"/>
                </a:solidFill>
              </a:rPr>
              <a:t>Defund &amp; eliminate the CDC and give responsibility to the State Medical Boards</a:t>
            </a:r>
          </a:p>
          <a:p>
            <a:r>
              <a:rPr lang="en-US" sz="2000" dirty="0">
                <a:solidFill>
                  <a:srgbClr val="C00000"/>
                </a:solidFill>
              </a:rPr>
              <a:t>Alternative treatments for the Wuhan flu is acceptable.</a:t>
            </a:r>
          </a:p>
          <a:p>
            <a:r>
              <a:rPr lang="en-US" sz="2000" b="1" dirty="0">
                <a:solidFill>
                  <a:srgbClr val="C00000"/>
                </a:solidFill>
              </a:rPr>
              <a:t>Proof of the antibodies is equivalent to the vaccines</a:t>
            </a:r>
            <a:r>
              <a:rPr lang="en-US" sz="2000" dirty="0">
                <a:solidFill>
                  <a:srgbClr val="C00000"/>
                </a:solidFill>
              </a:rPr>
              <a:t>.</a:t>
            </a:r>
          </a:p>
          <a:p>
            <a:r>
              <a:rPr lang="en-US" sz="2000" dirty="0">
                <a:solidFill>
                  <a:srgbClr val="C00000"/>
                </a:solidFill>
              </a:rPr>
              <a:t>We must protect our children:  </a:t>
            </a:r>
            <a:r>
              <a:rPr lang="en-US" sz="2000" b="1" dirty="0">
                <a:solidFill>
                  <a:srgbClr val="C00000"/>
                </a:solidFill>
              </a:rPr>
              <a:t>Masks are forbidden to school children for this virus</a:t>
            </a:r>
            <a:r>
              <a:rPr lang="en-US" sz="2000" dirty="0">
                <a:solidFill>
                  <a:srgbClr val="C00000"/>
                </a:solidFill>
              </a:rPr>
              <a:t>.</a:t>
            </a:r>
            <a:endParaRPr lang="en-US" sz="2000" dirty="0">
              <a:solidFill>
                <a:schemeClr val="tx1"/>
              </a:solidFill>
            </a:endParaRPr>
          </a:p>
          <a:p>
            <a:r>
              <a:rPr lang="en-US" sz="2000" dirty="0">
                <a:solidFill>
                  <a:schemeClr val="tx1"/>
                </a:solidFill>
              </a:rPr>
              <a:t>It’s easier and safer for FDA officials to prolong tests rather than approve new drugs.</a:t>
            </a:r>
          </a:p>
          <a:p>
            <a:r>
              <a:rPr lang="en-US" sz="2000" dirty="0">
                <a:solidFill>
                  <a:srgbClr val="C00000"/>
                </a:solidFill>
              </a:rPr>
              <a:t>Therefore, doctors must be permitted to save patient’s lives by administering drugs approved in other countries, but not yet by the USA FDA </a:t>
            </a:r>
            <a:r>
              <a:rPr lang="en-US" sz="2000" dirty="0">
                <a:solidFill>
                  <a:schemeClr val="tx1"/>
                </a:solidFill>
              </a:rPr>
              <a:t>(if patients sign waivers). </a:t>
            </a:r>
          </a:p>
          <a:p>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3146262744"/>
      </p:ext>
    </p:extLst>
  </p:cSld>
  <p:clrMapOvr>
    <a:masterClrMapping/>
  </p:clrMapOvr>
  <p:transition advClick="0" advTm="1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DC46-6DB4-447C-8AC4-709E6E712A36}"/>
              </a:ext>
            </a:extLst>
          </p:cNvPr>
          <p:cNvSpPr>
            <a:spLocks noGrp="1"/>
          </p:cNvSpPr>
          <p:nvPr>
            <p:ph type="title"/>
          </p:nvPr>
        </p:nvSpPr>
        <p:spPr>
          <a:xfrm>
            <a:off x="1467644" y="116110"/>
            <a:ext cx="9256712" cy="1369790"/>
          </a:xfrm>
        </p:spPr>
        <p:txBody>
          <a:bodyPr>
            <a:normAutofit/>
          </a:bodyPr>
          <a:lstStyle/>
          <a:p>
            <a:pPr algn="ctr"/>
            <a:r>
              <a:rPr lang="en-US" sz="5400" b="1" dirty="0">
                <a:solidFill>
                  <a:srgbClr val="FF0000"/>
                </a:solidFill>
              </a:rPr>
              <a:t>Red States </a:t>
            </a:r>
            <a:r>
              <a:rPr lang="en-US" sz="5400" b="1" dirty="0">
                <a:solidFill>
                  <a:schemeClr val="tx1"/>
                </a:solidFill>
              </a:rPr>
              <a:t>and</a:t>
            </a:r>
            <a:r>
              <a:rPr lang="en-US" sz="5400" b="1" dirty="0"/>
              <a:t> </a:t>
            </a:r>
            <a:r>
              <a:rPr lang="en-US" sz="5400" b="1" dirty="0">
                <a:solidFill>
                  <a:srgbClr val="3333FF"/>
                </a:solidFill>
              </a:rPr>
              <a:t>Blue States</a:t>
            </a:r>
          </a:p>
        </p:txBody>
      </p:sp>
      <p:sp>
        <p:nvSpPr>
          <p:cNvPr id="3" name="Content Placeholder 2">
            <a:extLst>
              <a:ext uri="{FF2B5EF4-FFF2-40B4-BE49-F238E27FC236}">
                <a16:creationId xmlns:a16="http://schemas.microsoft.com/office/drawing/2014/main" id="{B6572671-F156-4527-A64C-D0ED6366D22E}"/>
              </a:ext>
            </a:extLst>
          </p:cNvPr>
          <p:cNvSpPr>
            <a:spLocks noGrp="1"/>
          </p:cNvSpPr>
          <p:nvPr>
            <p:ph idx="1"/>
          </p:nvPr>
        </p:nvSpPr>
        <p:spPr>
          <a:xfrm>
            <a:off x="1467643" y="1054100"/>
            <a:ext cx="10499455" cy="5803900"/>
          </a:xfrm>
        </p:spPr>
        <p:txBody>
          <a:bodyPr>
            <a:normAutofit fontScale="85000" lnSpcReduction="20000"/>
          </a:bodyPr>
          <a:lstStyle/>
          <a:p>
            <a:r>
              <a:rPr lang="en-US" sz="2800" dirty="0">
                <a:solidFill>
                  <a:schemeClr val="tx1"/>
                </a:solidFill>
              </a:rPr>
              <a:t>No one can deny that today we are a divided nation based upon politics</a:t>
            </a:r>
          </a:p>
          <a:p>
            <a:r>
              <a:rPr lang="en-US" sz="2800" dirty="0">
                <a:solidFill>
                  <a:schemeClr val="tx1"/>
                </a:solidFill>
              </a:rPr>
              <a:t>No one can deny that we have </a:t>
            </a:r>
            <a:r>
              <a:rPr lang="en-US" sz="2800" b="1" dirty="0">
                <a:solidFill>
                  <a:srgbClr val="FF0000"/>
                </a:solidFill>
              </a:rPr>
              <a:t>Red States </a:t>
            </a:r>
            <a:r>
              <a:rPr lang="en-US" sz="2800" dirty="0">
                <a:solidFill>
                  <a:schemeClr val="tx1"/>
                </a:solidFill>
              </a:rPr>
              <a:t>and </a:t>
            </a:r>
            <a:r>
              <a:rPr lang="en-US" sz="2800" b="1" dirty="0">
                <a:solidFill>
                  <a:srgbClr val="3333FF"/>
                </a:solidFill>
              </a:rPr>
              <a:t>Blue States </a:t>
            </a:r>
            <a:r>
              <a:rPr lang="en-US" sz="2800" dirty="0">
                <a:solidFill>
                  <a:schemeClr val="tx1"/>
                </a:solidFill>
              </a:rPr>
              <a:t>that have totally different philosophies on how the government of this land should operate.</a:t>
            </a:r>
          </a:p>
          <a:p>
            <a:r>
              <a:rPr lang="en-US" sz="2800" dirty="0">
                <a:solidFill>
                  <a:schemeClr val="tx1"/>
                </a:solidFill>
              </a:rPr>
              <a:t>But, why should national elections upset half of the nation every 4 years?</a:t>
            </a:r>
          </a:p>
          <a:p>
            <a:r>
              <a:rPr lang="en-US" sz="2800" dirty="0">
                <a:solidFill>
                  <a:schemeClr val="tx1"/>
                </a:solidFill>
              </a:rPr>
              <a:t>Why can’t the </a:t>
            </a:r>
            <a:r>
              <a:rPr lang="en-US" sz="2800" b="1" dirty="0">
                <a:solidFill>
                  <a:srgbClr val="FF0000"/>
                </a:solidFill>
              </a:rPr>
              <a:t>Red States </a:t>
            </a:r>
            <a:r>
              <a:rPr lang="en-US" sz="2800" dirty="0">
                <a:solidFill>
                  <a:schemeClr val="tx1"/>
                </a:solidFill>
              </a:rPr>
              <a:t>do their thing and the </a:t>
            </a:r>
            <a:r>
              <a:rPr lang="en-US" sz="2800" b="1" dirty="0">
                <a:solidFill>
                  <a:srgbClr val="3333FF"/>
                </a:solidFill>
              </a:rPr>
              <a:t>Blue States </a:t>
            </a:r>
            <a:r>
              <a:rPr lang="en-US" sz="2800" dirty="0">
                <a:solidFill>
                  <a:schemeClr val="tx1"/>
                </a:solidFill>
              </a:rPr>
              <a:t>do their thing and we have a Federal Union that provides for a common defense against invasions?</a:t>
            </a:r>
          </a:p>
          <a:p>
            <a:r>
              <a:rPr lang="en-US" sz="2800" dirty="0">
                <a:solidFill>
                  <a:schemeClr val="tx1"/>
                </a:solidFill>
              </a:rPr>
              <a:t>If the </a:t>
            </a:r>
            <a:r>
              <a:rPr lang="en-US" sz="2800" b="1" dirty="0">
                <a:solidFill>
                  <a:srgbClr val="3333FF"/>
                </a:solidFill>
              </a:rPr>
              <a:t>Blue States </a:t>
            </a:r>
            <a:r>
              <a:rPr lang="en-US" sz="2800" dirty="0">
                <a:solidFill>
                  <a:schemeClr val="tx1"/>
                </a:solidFill>
              </a:rPr>
              <a:t>think this or that is a fundamental right, good for them; they should fund it, but don’t ask the </a:t>
            </a:r>
            <a:r>
              <a:rPr lang="en-US" sz="2800" b="1" dirty="0">
                <a:solidFill>
                  <a:srgbClr val="FF0000"/>
                </a:solidFill>
              </a:rPr>
              <a:t>Red States</a:t>
            </a:r>
            <a:r>
              <a:rPr lang="en-US" sz="2800" dirty="0">
                <a:solidFill>
                  <a:schemeClr val="tx1"/>
                </a:solidFill>
              </a:rPr>
              <a:t> to fund it.</a:t>
            </a:r>
          </a:p>
          <a:p>
            <a:r>
              <a:rPr lang="en-US" sz="2800" dirty="0">
                <a:solidFill>
                  <a:schemeClr val="tx1"/>
                </a:solidFill>
              </a:rPr>
              <a:t>State and local governments can always provide better and more affordable care for its citizens than the unyielding federal government behemoth.</a:t>
            </a:r>
          </a:p>
          <a:p>
            <a:r>
              <a:rPr lang="en-US" sz="2800" dirty="0">
                <a:solidFill>
                  <a:schemeClr val="tx1"/>
                </a:solidFill>
              </a:rPr>
              <a:t>Rich states must pay their fair share.</a:t>
            </a:r>
          </a:p>
        </p:txBody>
      </p:sp>
    </p:spTree>
    <p:extLst>
      <p:ext uri="{BB962C8B-B14F-4D97-AF65-F5344CB8AC3E}">
        <p14:creationId xmlns:p14="http://schemas.microsoft.com/office/powerpoint/2010/main" val="622941224"/>
      </p:ext>
    </p:extLst>
  </p:cSld>
  <p:clrMapOvr>
    <a:masterClrMapping/>
  </p:clrMapOvr>
  <mc:AlternateContent xmlns:mc="http://schemas.openxmlformats.org/markup-compatibility/2006" xmlns:p14="http://schemas.microsoft.com/office/powerpoint/2010/main">
    <mc:Choice Requires="p14">
      <p:transition p14:dur="250" advClick="0" advTm="45100"/>
    </mc:Choice>
    <mc:Fallback xmlns="">
      <p:transition advClick="0" advTm="45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DC46-6DB4-447C-8AC4-709E6E712A36}"/>
              </a:ext>
            </a:extLst>
          </p:cNvPr>
          <p:cNvSpPr>
            <a:spLocks noGrp="1"/>
          </p:cNvSpPr>
          <p:nvPr>
            <p:ph type="title"/>
          </p:nvPr>
        </p:nvSpPr>
        <p:spPr>
          <a:xfrm>
            <a:off x="1467644" y="0"/>
            <a:ext cx="9256712" cy="1410849"/>
          </a:xfrm>
        </p:spPr>
        <p:txBody>
          <a:bodyPr>
            <a:normAutofit/>
          </a:bodyPr>
          <a:lstStyle/>
          <a:p>
            <a:pPr algn="ctr"/>
            <a:r>
              <a:rPr lang="en-US" sz="5400" b="1" dirty="0">
                <a:solidFill>
                  <a:schemeClr val="tx1"/>
                </a:solidFill>
              </a:rPr>
              <a:t>The </a:t>
            </a:r>
            <a:r>
              <a:rPr lang="en-US" sz="5400" b="1" dirty="0">
                <a:solidFill>
                  <a:srgbClr val="3333FF"/>
                </a:solidFill>
              </a:rPr>
              <a:t>USA</a:t>
            </a:r>
            <a:r>
              <a:rPr lang="en-US" sz="5400" b="1" dirty="0">
                <a:solidFill>
                  <a:srgbClr val="FF0000"/>
                </a:solidFill>
              </a:rPr>
              <a:t> Party </a:t>
            </a:r>
            <a:r>
              <a:rPr lang="en-US" sz="5400" b="1" dirty="0">
                <a:solidFill>
                  <a:schemeClr val="tx1"/>
                </a:solidFill>
              </a:rPr>
              <a:t>Philosophy</a:t>
            </a:r>
            <a:br>
              <a:rPr lang="en-US" sz="5400" b="1" dirty="0">
                <a:solidFill>
                  <a:schemeClr val="tx1"/>
                </a:solidFill>
              </a:rPr>
            </a:br>
            <a:r>
              <a:rPr lang="en-US" sz="3200" b="1" dirty="0">
                <a:solidFill>
                  <a:schemeClr val="tx1"/>
                </a:solidFill>
              </a:rPr>
              <a:t>It’s What Our Founding Father’s Agreed To</a:t>
            </a:r>
            <a:endParaRPr lang="en-US" sz="5400" b="1" dirty="0">
              <a:solidFill>
                <a:schemeClr val="tx1"/>
              </a:solidFill>
            </a:endParaRPr>
          </a:p>
        </p:txBody>
      </p:sp>
      <p:sp>
        <p:nvSpPr>
          <p:cNvPr id="3" name="Content Placeholder 2">
            <a:extLst>
              <a:ext uri="{FF2B5EF4-FFF2-40B4-BE49-F238E27FC236}">
                <a16:creationId xmlns:a16="http://schemas.microsoft.com/office/drawing/2014/main" id="{B6572671-F156-4527-A64C-D0ED6366D22E}"/>
              </a:ext>
            </a:extLst>
          </p:cNvPr>
          <p:cNvSpPr>
            <a:spLocks noGrp="1"/>
          </p:cNvSpPr>
          <p:nvPr>
            <p:ph idx="1"/>
          </p:nvPr>
        </p:nvSpPr>
        <p:spPr>
          <a:xfrm>
            <a:off x="772357" y="1305017"/>
            <a:ext cx="11283519" cy="5552983"/>
          </a:xfrm>
        </p:spPr>
        <p:txBody>
          <a:bodyPr>
            <a:normAutofit fontScale="62500" lnSpcReduction="20000"/>
          </a:bodyPr>
          <a:lstStyle/>
          <a:p>
            <a:r>
              <a:rPr lang="en-US" sz="2800" b="1" dirty="0">
                <a:solidFill>
                  <a:srgbClr val="3333FF"/>
                </a:solidFill>
              </a:rPr>
              <a:t>The States should be totally responsible for</a:t>
            </a:r>
            <a:r>
              <a:rPr lang="en-US" sz="2800" b="1" dirty="0">
                <a:solidFill>
                  <a:schemeClr val="tx1"/>
                </a:solidFill>
              </a:rPr>
              <a:t>:</a:t>
            </a:r>
          </a:p>
          <a:p>
            <a:pPr marL="971550" lvl="1" indent="-514350">
              <a:buFont typeface="+mj-lt"/>
              <a:buAutoNum type="arabicPeriod"/>
            </a:pPr>
            <a:r>
              <a:rPr lang="en-US" sz="2600" dirty="0">
                <a:solidFill>
                  <a:srgbClr val="3333FF"/>
                </a:solidFill>
              </a:rPr>
              <a:t>Collecting all income, business, and gas taxes.</a:t>
            </a:r>
          </a:p>
          <a:p>
            <a:pPr marL="971550" lvl="1" indent="-514350">
              <a:buFont typeface="+mj-lt"/>
              <a:buAutoNum type="arabicPeriod"/>
            </a:pPr>
            <a:r>
              <a:rPr lang="en-US" sz="2600" dirty="0">
                <a:solidFill>
                  <a:srgbClr val="3333FF"/>
                </a:solidFill>
              </a:rPr>
              <a:t>THEIR citizens’ well-being, which includes: employment, training, education (including student loans), welfare, food, housing, and healthcare, but not </a:t>
            </a:r>
            <a:r>
              <a:rPr lang="en-US" sz="2600" dirty="0">
                <a:solidFill>
                  <a:srgbClr val="FF0000"/>
                </a:solidFill>
              </a:rPr>
              <a:t>Old Age Insurance &amp; Medicare</a:t>
            </a:r>
            <a:r>
              <a:rPr lang="en-US" sz="2600" dirty="0">
                <a:solidFill>
                  <a:srgbClr val="3333FF"/>
                </a:solidFill>
              </a:rPr>
              <a:t>.</a:t>
            </a:r>
          </a:p>
          <a:p>
            <a:pPr marL="971550" lvl="1" indent="-514350">
              <a:buFont typeface="+mj-lt"/>
              <a:buAutoNum type="arabicPeriod"/>
            </a:pPr>
            <a:r>
              <a:rPr lang="en-US" sz="2600" dirty="0">
                <a:solidFill>
                  <a:srgbClr val="3333FF"/>
                </a:solidFill>
              </a:rPr>
              <a:t>All insurance, including Act’s of God and Beach properties, and SEMA instead of FEMA.</a:t>
            </a:r>
          </a:p>
          <a:p>
            <a:pPr marL="971550" lvl="1" indent="-514350">
              <a:buFont typeface="+mj-lt"/>
              <a:buAutoNum type="arabicPeriod"/>
            </a:pPr>
            <a:r>
              <a:rPr lang="en-US" sz="2600" dirty="0">
                <a:solidFill>
                  <a:srgbClr val="3333FF"/>
                </a:solidFill>
              </a:rPr>
              <a:t>All energy</a:t>
            </a:r>
            <a:r>
              <a:rPr lang="en-US" sz="2600" b="1" dirty="0">
                <a:solidFill>
                  <a:srgbClr val="FF0000"/>
                </a:solidFill>
              </a:rPr>
              <a:t>*</a:t>
            </a:r>
            <a:r>
              <a:rPr lang="en-US" sz="2600" dirty="0">
                <a:solidFill>
                  <a:srgbClr val="3333FF"/>
                </a:solidFill>
              </a:rPr>
              <a:t>, roads &amp; other transportation, and environmental conditions within their borders.</a:t>
            </a:r>
          </a:p>
          <a:p>
            <a:pPr marL="971550" lvl="1" indent="-514350">
              <a:buFont typeface="+mj-lt"/>
              <a:buAutoNum type="arabicPeriod"/>
            </a:pPr>
            <a:r>
              <a:rPr lang="en-US" sz="2600" dirty="0">
                <a:solidFill>
                  <a:srgbClr val="3333FF"/>
                </a:solidFill>
              </a:rPr>
              <a:t>All public elections, abortion rights, and 2</a:t>
            </a:r>
            <a:r>
              <a:rPr lang="en-US" sz="2600" baseline="30000" dirty="0">
                <a:solidFill>
                  <a:srgbClr val="3333FF"/>
                </a:solidFill>
              </a:rPr>
              <a:t>nd</a:t>
            </a:r>
            <a:r>
              <a:rPr lang="en-US" sz="2600" dirty="0">
                <a:solidFill>
                  <a:srgbClr val="3333FF"/>
                </a:solidFill>
              </a:rPr>
              <a:t> amendment rights within its borders.</a:t>
            </a:r>
          </a:p>
          <a:p>
            <a:pPr marL="971550" lvl="1" indent="-514350">
              <a:buFont typeface="+mj-lt"/>
              <a:buAutoNum type="arabicPeriod"/>
            </a:pPr>
            <a:r>
              <a:rPr lang="en-US" sz="2800" dirty="0">
                <a:solidFill>
                  <a:srgbClr val="3333FF"/>
                </a:solidFill>
              </a:rPr>
              <a:t>All National Parks, Monuments, and Federal &amp; Tribal Lands must be returned to the States in which they are located.</a:t>
            </a:r>
          </a:p>
          <a:p>
            <a:r>
              <a:rPr lang="en-US" sz="2800" b="1" dirty="0">
                <a:solidFill>
                  <a:srgbClr val="FF0000"/>
                </a:solidFill>
              </a:rPr>
              <a:t>The Federal Government would be responsible for</a:t>
            </a:r>
            <a:r>
              <a:rPr lang="en-US" sz="2800" b="1" dirty="0">
                <a:solidFill>
                  <a:schemeClr val="tx1"/>
                </a:solidFill>
              </a:rPr>
              <a:t>:</a:t>
            </a:r>
          </a:p>
          <a:p>
            <a:pPr marL="971550" lvl="1" indent="-514350">
              <a:buFont typeface="+mj-lt"/>
              <a:buAutoNum type="arabicPeriod"/>
            </a:pPr>
            <a:r>
              <a:rPr lang="en-US" sz="2600" dirty="0">
                <a:solidFill>
                  <a:srgbClr val="FF0000"/>
                </a:solidFill>
              </a:rPr>
              <a:t>Old Age Insurance &amp; Medicare and our veterans.</a:t>
            </a:r>
          </a:p>
          <a:p>
            <a:pPr marL="971550" lvl="1" indent="-514350">
              <a:buFont typeface="+mj-lt"/>
              <a:buAutoNum type="arabicPeriod"/>
            </a:pPr>
            <a:r>
              <a:rPr lang="en-US" sz="2600" dirty="0">
                <a:solidFill>
                  <a:srgbClr val="FF0000"/>
                </a:solidFill>
              </a:rPr>
              <a:t>Providing a common defense and protect the country from an invasion, like we have witnessed since January 2021.</a:t>
            </a:r>
          </a:p>
          <a:p>
            <a:pPr marL="971550" lvl="1" indent="-514350">
              <a:buFont typeface="+mj-lt"/>
              <a:buAutoNum type="arabicPeriod"/>
            </a:pPr>
            <a:r>
              <a:rPr lang="en-US" sz="2600" dirty="0">
                <a:solidFill>
                  <a:srgbClr val="FF0000"/>
                </a:solidFill>
              </a:rPr>
              <a:t>Protect and uphold the US Constitution, except </a:t>
            </a:r>
            <a:r>
              <a:rPr lang="en-US" sz="2600" dirty="0">
                <a:solidFill>
                  <a:srgbClr val="0000FF"/>
                </a:solidFill>
              </a:rPr>
              <a:t>the 2</a:t>
            </a:r>
            <a:r>
              <a:rPr lang="en-US" sz="2600" baseline="30000" dirty="0">
                <a:solidFill>
                  <a:srgbClr val="0000FF"/>
                </a:solidFill>
              </a:rPr>
              <a:t>nd</a:t>
            </a:r>
            <a:r>
              <a:rPr lang="en-US" sz="2600" dirty="0">
                <a:solidFill>
                  <a:srgbClr val="0000FF"/>
                </a:solidFill>
              </a:rPr>
              <a:t> Amendment (which belongs to states)</a:t>
            </a:r>
          </a:p>
          <a:p>
            <a:pPr marL="971550" lvl="1" indent="-514350">
              <a:buFont typeface="+mj-lt"/>
              <a:buAutoNum type="arabicPeriod"/>
            </a:pPr>
            <a:r>
              <a:rPr lang="en-US" sz="2600" dirty="0">
                <a:solidFill>
                  <a:srgbClr val="FF0000"/>
                </a:solidFill>
              </a:rPr>
              <a:t>The protection of intellectual properties; international commerce, policies, treaties, &amp; agreements, maintaining a strong currency and economy; and stimulating research that will keep America competitive. </a:t>
            </a:r>
            <a:r>
              <a:rPr lang="en-US" sz="2600" b="1" dirty="0">
                <a:solidFill>
                  <a:srgbClr val="3333FF"/>
                </a:solidFill>
              </a:rPr>
              <a:t>*</a:t>
            </a:r>
            <a:r>
              <a:rPr lang="en-US" sz="2600" dirty="0">
                <a:solidFill>
                  <a:srgbClr val="FF0000"/>
                </a:solidFill>
              </a:rPr>
              <a:t>Stabilize the price the oil using the Strategic Petro Reserve.</a:t>
            </a:r>
          </a:p>
          <a:p>
            <a:pPr marL="971550" lvl="1" indent="-514350">
              <a:buFont typeface="+mj-lt"/>
              <a:buAutoNum type="arabicPeriod"/>
            </a:pPr>
            <a:r>
              <a:rPr lang="en-US" sz="2600" dirty="0">
                <a:solidFill>
                  <a:srgbClr val="FF0000"/>
                </a:solidFill>
              </a:rPr>
              <a:t>Going after State Tax cheats that have fled to other states and nations. </a:t>
            </a:r>
          </a:p>
          <a:p>
            <a:pPr marL="457200" lvl="1" indent="0">
              <a:buNone/>
            </a:pPr>
            <a:r>
              <a:rPr lang="en-US" sz="2600" dirty="0">
                <a:solidFill>
                  <a:srgbClr val="FF0000"/>
                </a:solidFill>
              </a:rPr>
              <a:t>	But most importantly, Federal government is responsible for nothing listed above in </a:t>
            </a:r>
            <a:r>
              <a:rPr lang="en-US" sz="2600" b="1" dirty="0">
                <a:solidFill>
                  <a:srgbClr val="3333FF"/>
                </a:solidFill>
              </a:rPr>
              <a:t>BLUE</a:t>
            </a:r>
          </a:p>
        </p:txBody>
      </p:sp>
    </p:spTree>
    <p:extLst>
      <p:ext uri="{BB962C8B-B14F-4D97-AF65-F5344CB8AC3E}">
        <p14:creationId xmlns:p14="http://schemas.microsoft.com/office/powerpoint/2010/main" val="1502240089"/>
      </p:ext>
    </p:extLst>
  </p:cSld>
  <p:clrMapOvr>
    <a:masterClrMapping/>
  </p:clrMapOvr>
  <mc:AlternateContent xmlns:mc="http://schemas.openxmlformats.org/markup-compatibility/2006" xmlns:p14="http://schemas.microsoft.com/office/powerpoint/2010/main">
    <mc:Choice Requires="p14">
      <p:transition p14:dur="250" advClick="0" advTm="95000">
        <p:sndAc>
          <p:endSnd/>
        </p:sndAc>
      </p:transition>
    </mc:Choice>
    <mc:Fallback xmlns="">
      <p:transition advClick="0" advTm="95000">
        <p:sndAc>
          <p:end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1481406" y="0"/>
            <a:ext cx="9368887" cy="901700"/>
          </a:xfrm>
        </p:spPr>
        <p:txBody>
          <a:bodyPr>
            <a:normAutofit fontScale="90000"/>
          </a:bodyPr>
          <a:lstStyle/>
          <a:p>
            <a:r>
              <a:rPr lang="en-US" sz="4400" b="1" dirty="0">
                <a:solidFill>
                  <a:schemeClr val="tx1"/>
                </a:solidFill>
              </a:rPr>
              <a:t>Weapons used by Democratic Party</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139700" y="685800"/>
            <a:ext cx="12052300" cy="6172200"/>
          </a:xfrm>
          <a:solidFill>
            <a:schemeClr val="bg1"/>
          </a:solidFill>
        </p:spPr>
        <p:txBody>
          <a:bodyPr>
            <a:normAutofit fontScale="77500" lnSpcReduction="20000"/>
          </a:bodyPr>
          <a:lstStyle/>
          <a:p>
            <a:r>
              <a:rPr lang="en-US" sz="2000" b="1" dirty="0">
                <a:solidFill>
                  <a:schemeClr val="tx1"/>
                </a:solidFill>
              </a:rPr>
              <a:t>IRS:  </a:t>
            </a:r>
            <a:r>
              <a:rPr lang="en-US" sz="2000" dirty="0">
                <a:solidFill>
                  <a:schemeClr val="tx1"/>
                </a:solidFill>
              </a:rPr>
              <a:t>Obama Admin., IRS disallow tax incentives for Conservative Organizations while allowing Liberal orgs.  Biden admin, IRS required banks to report every transaction above $600 from ordinary citizens.  Some Dems want to raise tax rate to 90% on wealthiest Americans and include annual wealth tax. And DEMANDED Donald Trump’s tax return and said his hotel business violated the Foreign Emoluments Clause (Article I, Section 9, Clause 8 of the US Constitution).  </a:t>
            </a:r>
          </a:p>
          <a:p>
            <a:r>
              <a:rPr lang="en-US" sz="2000" b="1" dirty="0">
                <a:solidFill>
                  <a:schemeClr val="tx1"/>
                </a:solidFill>
              </a:rPr>
              <a:t>Title IX:  </a:t>
            </a:r>
            <a:r>
              <a:rPr lang="en-US" sz="2000" dirty="0">
                <a:solidFill>
                  <a:schemeClr val="tx1"/>
                </a:solidFill>
              </a:rPr>
              <a:t>Using Title 9 to eliminate 20,000 scholarships for male athletes while allowing trans-females to compete against females.</a:t>
            </a:r>
          </a:p>
          <a:p>
            <a:r>
              <a:rPr lang="en-US" sz="2000" b="1" dirty="0">
                <a:solidFill>
                  <a:schemeClr val="tx1"/>
                </a:solidFill>
              </a:rPr>
              <a:t>Dept of Interior</a:t>
            </a:r>
            <a:r>
              <a:rPr lang="en-US" sz="2000" dirty="0">
                <a:solidFill>
                  <a:schemeClr val="tx1"/>
                </a:solidFill>
              </a:rPr>
              <a:t>:  Obama Admin locked up statues, National Parks, and whatever could cause American people the most pain in order to get GOP to pass his budget.</a:t>
            </a:r>
          </a:p>
          <a:p>
            <a:r>
              <a:rPr lang="en-US" sz="2000" b="1" dirty="0">
                <a:solidFill>
                  <a:schemeClr val="tx1"/>
                </a:solidFill>
              </a:rPr>
              <a:t>Dept. of Justice</a:t>
            </a:r>
            <a:r>
              <a:rPr lang="en-US" sz="2000" dirty="0">
                <a:solidFill>
                  <a:schemeClr val="tx1"/>
                </a:solidFill>
              </a:rPr>
              <a:t>:  DOJ has gone after American citizens (e.g., Mark and Patricia McCloskey; Kyle Rittenhouse) when there obviously was no crime.</a:t>
            </a:r>
          </a:p>
          <a:p>
            <a:r>
              <a:rPr lang="en-US" sz="2000" b="1" dirty="0">
                <a:solidFill>
                  <a:schemeClr val="tx1"/>
                </a:solidFill>
              </a:rPr>
              <a:t>EPA &amp; U.S. Fish and Wildlife Service </a:t>
            </a:r>
            <a:r>
              <a:rPr lang="en-US" sz="2000" dirty="0">
                <a:solidFill>
                  <a:schemeClr val="tx1"/>
                </a:solidFill>
              </a:rPr>
              <a:t>(FWS):  EPA has fined and seized private property of Edward </a:t>
            </a:r>
            <a:r>
              <a:rPr lang="en-US" sz="2000" dirty="0" err="1">
                <a:solidFill>
                  <a:schemeClr val="tx1"/>
                </a:solidFill>
              </a:rPr>
              <a:t>Poitevent</a:t>
            </a:r>
            <a:r>
              <a:rPr lang="en-US" sz="2000" dirty="0">
                <a:solidFill>
                  <a:schemeClr val="tx1"/>
                </a:solidFill>
              </a:rPr>
              <a:t> in Louisiana to establish a habitat for a  non-existent frog. EPA&amp;FWS has fined a power plant in Florida for dumping warm water into lagoon.  Then, they fined them when power plant went down &amp; they didn’t dump warm water in lagoon due to manatee freezing. So power plant rented boiler and dumped hot water into lagoon, resulting in fines from EPA.</a:t>
            </a:r>
          </a:p>
          <a:p>
            <a:r>
              <a:rPr lang="en-US" sz="2000" b="1" dirty="0">
                <a:solidFill>
                  <a:schemeClr val="tx1"/>
                </a:solidFill>
              </a:rPr>
              <a:t>CIA, FBI, &amp; NSA</a:t>
            </a:r>
            <a:r>
              <a:rPr lang="en-US" sz="2000" dirty="0">
                <a:solidFill>
                  <a:schemeClr val="tx1"/>
                </a:solidFill>
              </a:rPr>
              <a:t>:  During the 2016 Presidential campaign, Obama admin abused Foreign Intelligence Surveillance Act (FISA) by spying on a political rival. Obama’s U.S. Ambassador to the United Nations Samantha Power requested 100’s of unmasking of Trump’s transition team after the 2016 election.</a:t>
            </a:r>
            <a:endParaRPr lang="en-US" sz="2400" dirty="0">
              <a:solidFill>
                <a:schemeClr val="tx1"/>
              </a:solidFill>
            </a:endParaRPr>
          </a:p>
          <a:p>
            <a:r>
              <a:rPr lang="en-US" sz="2000" b="1" dirty="0">
                <a:solidFill>
                  <a:schemeClr val="tx1"/>
                </a:solidFill>
              </a:rPr>
              <a:t>Statehood</a:t>
            </a:r>
            <a:r>
              <a:rPr lang="en-US" sz="2000" dirty="0">
                <a:solidFill>
                  <a:schemeClr val="tx1"/>
                </a:solidFill>
              </a:rPr>
              <a:t>:  Dems want DC &amp; PR to become state to get 2 or 4 more senators</a:t>
            </a:r>
          </a:p>
          <a:p>
            <a:r>
              <a:rPr lang="en-US" sz="2000" b="1" dirty="0">
                <a:solidFill>
                  <a:schemeClr val="tx1"/>
                </a:solidFill>
              </a:rPr>
              <a:t>Gas Tax</a:t>
            </a:r>
            <a:r>
              <a:rPr lang="en-US" sz="2000" dirty="0">
                <a:solidFill>
                  <a:schemeClr val="tx1"/>
                </a:solidFill>
              </a:rPr>
              <a:t>:  Dems have withheld gas tax funding in order to force states to abide by some federal regulation that had nothing to do with transportation.</a:t>
            </a:r>
          </a:p>
          <a:p>
            <a:r>
              <a:rPr lang="en-US" sz="2000" b="1" dirty="0">
                <a:solidFill>
                  <a:schemeClr val="tx1"/>
                </a:solidFill>
              </a:rPr>
              <a:t>HealthCare:  </a:t>
            </a:r>
            <a:r>
              <a:rPr lang="en-US" sz="2000" dirty="0">
                <a:solidFill>
                  <a:schemeClr val="tx1"/>
                </a:solidFill>
              </a:rPr>
              <a:t>Obama created an excise tax if you don’t have healthcare.</a:t>
            </a:r>
          </a:p>
          <a:p>
            <a:r>
              <a:rPr lang="en-US" sz="2000" b="1" dirty="0">
                <a:solidFill>
                  <a:schemeClr val="tx1"/>
                </a:solidFill>
              </a:rPr>
              <a:t>Unions</a:t>
            </a:r>
            <a:r>
              <a:rPr lang="en-US" sz="2000" dirty="0">
                <a:solidFill>
                  <a:schemeClr val="tx1"/>
                </a:solidFill>
              </a:rPr>
              <a:t>:  Biden gave out tax breaks on union built equipment, but conservative unions aren’t permitted to form</a:t>
            </a:r>
          </a:p>
        </p:txBody>
      </p:sp>
    </p:spTree>
    <p:extLst>
      <p:ext uri="{BB962C8B-B14F-4D97-AF65-F5344CB8AC3E}">
        <p14:creationId xmlns:p14="http://schemas.microsoft.com/office/powerpoint/2010/main" val="941565053"/>
      </p:ext>
    </p:extLst>
  </p:cSld>
  <p:clrMapOvr>
    <a:masterClrMapping/>
  </p:clrMapOvr>
  <mc:AlternateContent xmlns:mc="http://schemas.openxmlformats.org/markup-compatibility/2006" xmlns:p14="http://schemas.microsoft.com/office/powerpoint/2010/main">
    <mc:Choice Requires="p14">
      <p:transition p14:dur="250" advClick="0" advTm="147000"/>
    </mc:Choice>
    <mc:Fallback xmlns="">
      <p:transition advClick="0" advTm="147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558800" y="0"/>
            <a:ext cx="11176000" cy="901700"/>
          </a:xfrm>
        </p:spPr>
        <p:txBody>
          <a:bodyPr>
            <a:normAutofit fontScale="90000"/>
          </a:bodyPr>
          <a:lstStyle/>
          <a:p>
            <a:r>
              <a:rPr lang="en-US" sz="4400" b="1" dirty="0">
                <a:solidFill>
                  <a:schemeClr val="tx1"/>
                </a:solidFill>
              </a:rPr>
              <a:t>The USA Party Platform – State Tax per Person</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101600" y="812800"/>
            <a:ext cx="12090400" cy="6045200"/>
          </a:xfrm>
          <a:solidFill>
            <a:schemeClr val="bg1"/>
          </a:solidFill>
        </p:spPr>
        <p:txBody>
          <a:bodyPr>
            <a:normAutofit fontScale="92500"/>
          </a:bodyPr>
          <a:lstStyle/>
          <a:p>
            <a:r>
              <a:rPr lang="en-US" sz="2200" b="1" dirty="0">
                <a:solidFill>
                  <a:schemeClr val="tx1"/>
                </a:solidFill>
              </a:rPr>
              <a:t>In 1971, the entire US Federal Government budget was only </a:t>
            </a:r>
            <a:r>
              <a:rPr lang="en-US" sz="2200" b="1" dirty="0">
                <a:solidFill>
                  <a:srgbClr val="FF0000"/>
                </a:solidFill>
              </a:rPr>
              <a:t>$1.6 Trillion </a:t>
            </a:r>
            <a:r>
              <a:rPr lang="en-US" sz="2200" b="1" dirty="0">
                <a:solidFill>
                  <a:schemeClr val="tx1"/>
                </a:solidFill>
              </a:rPr>
              <a:t>(in today’s money), (not including SS &amp; Medicare) when we landed on the moon while fighting a major war.</a:t>
            </a:r>
          </a:p>
          <a:p>
            <a:pPr lvl="1"/>
            <a:r>
              <a:rPr lang="en-US" sz="2000" b="1" dirty="0">
                <a:solidFill>
                  <a:schemeClr val="tx1"/>
                </a:solidFill>
              </a:rPr>
              <a:t>We must reduce the Federal Government to those levels</a:t>
            </a:r>
          </a:p>
          <a:p>
            <a:pPr lvl="1"/>
            <a:r>
              <a:rPr lang="en-US" sz="2000" b="1" dirty="0">
                <a:solidFill>
                  <a:schemeClr val="tx1"/>
                </a:solidFill>
              </a:rPr>
              <a:t>We must ignore 16</a:t>
            </a:r>
            <a:r>
              <a:rPr lang="en-US" sz="2000" b="1" baseline="30000" dirty="0">
                <a:solidFill>
                  <a:schemeClr val="tx1"/>
                </a:solidFill>
              </a:rPr>
              <a:t>th</a:t>
            </a:r>
            <a:r>
              <a:rPr lang="en-US" sz="2000" b="1" dirty="0">
                <a:solidFill>
                  <a:schemeClr val="tx1"/>
                </a:solidFill>
              </a:rPr>
              <a:t> amendment on income tax &amp; </a:t>
            </a:r>
            <a:r>
              <a:rPr lang="en-US" sz="2000" b="1" dirty="0">
                <a:solidFill>
                  <a:srgbClr val="C00000"/>
                </a:solidFill>
              </a:rPr>
              <a:t>use Article 1 Section 8 of USA Constitution</a:t>
            </a:r>
          </a:p>
          <a:p>
            <a:r>
              <a:rPr lang="en-US" sz="2800" b="1" dirty="0">
                <a:solidFill>
                  <a:srgbClr val="FF0000"/>
                </a:solidFill>
              </a:rPr>
              <a:t>0% FEDERAL INCOME TAX, 0% FEDERAL BUSINESS TAX, 0% GAS TAX</a:t>
            </a:r>
            <a:r>
              <a:rPr lang="en-US" dirty="0"/>
              <a:t> </a:t>
            </a:r>
          </a:p>
          <a:p>
            <a:pPr lvl="1"/>
            <a:r>
              <a:rPr lang="en-US" sz="2400" dirty="0">
                <a:solidFill>
                  <a:schemeClr val="tx1"/>
                </a:solidFill>
              </a:rPr>
              <a:t>Social Security &amp; Medicare taxes won’t be touched.</a:t>
            </a:r>
          </a:p>
          <a:p>
            <a:r>
              <a:rPr lang="en-US" sz="2600" b="1" dirty="0">
                <a:solidFill>
                  <a:srgbClr val="3333FF"/>
                </a:solidFill>
              </a:rPr>
              <a:t>Federal funding is derived via taxing states on # of people living in each state</a:t>
            </a:r>
          </a:p>
          <a:p>
            <a:pPr lvl="1"/>
            <a:r>
              <a:rPr lang="en-US" sz="2400" dirty="0">
                <a:solidFill>
                  <a:schemeClr val="tx1"/>
                </a:solidFill>
              </a:rPr>
              <a:t>Congress determines an amount (e.g., </a:t>
            </a:r>
            <a:r>
              <a:rPr lang="en-US" sz="2400" b="1" u="sng" dirty="0">
                <a:solidFill>
                  <a:schemeClr val="tx1"/>
                </a:solidFill>
              </a:rPr>
              <a:t>$4,100 per person</a:t>
            </a:r>
            <a:r>
              <a:rPr lang="en-US" sz="2400" dirty="0">
                <a:solidFill>
                  <a:schemeClr val="tx1"/>
                </a:solidFill>
              </a:rPr>
              <a:t>) that states must pay based on latest Census and modified according to their State GDP.  </a:t>
            </a:r>
          </a:p>
          <a:p>
            <a:pPr lvl="1"/>
            <a:r>
              <a:rPr lang="en-US" sz="2400" dirty="0">
                <a:solidFill>
                  <a:schemeClr val="tx1"/>
                </a:solidFill>
              </a:rPr>
              <a:t>That means, some states (i.e., NY, MA, CT, CA, WA) will </a:t>
            </a:r>
            <a:r>
              <a:rPr lang="en-US" sz="2400" b="1" u="sng" dirty="0">
                <a:solidFill>
                  <a:schemeClr val="tx1"/>
                </a:solidFill>
              </a:rPr>
              <a:t>pay their fair share </a:t>
            </a:r>
            <a:r>
              <a:rPr lang="en-US" sz="2400" dirty="0">
                <a:solidFill>
                  <a:schemeClr val="tx1"/>
                </a:solidFill>
              </a:rPr>
              <a:t>by paying more per person because their GDP/person is greater than USA average.</a:t>
            </a:r>
          </a:p>
          <a:p>
            <a:pPr lvl="1"/>
            <a:r>
              <a:rPr lang="en-US" sz="2400" dirty="0">
                <a:solidFill>
                  <a:schemeClr val="tx1"/>
                </a:solidFill>
              </a:rPr>
              <a:t>Some states (MS, WV, AR, ID, &amp; AL) will pay less per person.  </a:t>
            </a:r>
          </a:p>
          <a:p>
            <a:pPr lvl="1"/>
            <a:r>
              <a:rPr lang="en-US" sz="2400" dirty="0">
                <a:solidFill>
                  <a:schemeClr val="tx1"/>
                </a:solidFill>
              </a:rPr>
              <a:t>NY would pay $5,655 per person while MS would pay $2,542 per person.  </a:t>
            </a:r>
          </a:p>
          <a:p>
            <a:pPr lvl="1"/>
            <a:r>
              <a:rPr lang="en-US" sz="2400" dirty="0">
                <a:solidFill>
                  <a:schemeClr val="tx1"/>
                </a:solidFill>
              </a:rPr>
              <a:t>At a population of 331,449,281, this method would raise $1,358.9 billion per year.</a:t>
            </a:r>
          </a:p>
          <a:p>
            <a:endParaRPr lang="en-US" sz="2600" dirty="0"/>
          </a:p>
        </p:txBody>
      </p:sp>
    </p:spTree>
    <p:extLst>
      <p:ext uri="{BB962C8B-B14F-4D97-AF65-F5344CB8AC3E}">
        <p14:creationId xmlns:p14="http://schemas.microsoft.com/office/powerpoint/2010/main" val="591709405"/>
      </p:ext>
    </p:extLst>
  </p:cSld>
  <p:clrMapOvr>
    <a:masterClrMapping/>
  </p:clrMapOvr>
  <mc:AlternateContent xmlns:mc="http://schemas.openxmlformats.org/markup-compatibility/2006" xmlns:p14="http://schemas.microsoft.com/office/powerpoint/2010/main">
    <mc:Choice Requires="p14">
      <p:transition p14:dur="250" advClick="0" advTm="92000"/>
    </mc:Choice>
    <mc:Fallback xmlns="">
      <p:transition advClick="0" advTm="9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1127125" y="0"/>
            <a:ext cx="10267950" cy="901700"/>
          </a:xfrm>
        </p:spPr>
        <p:txBody>
          <a:bodyPr>
            <a:normAutofit/>
          </a:bodyPr>
          <a:lstStyle/>
          <a:p>
            <a:pPr algn="ctr"/>
            <a:r>
              <a:rPr lang="en-US" sz="4400" b="1" dirty="0">
                <a:solidFill>
                  <a:schemeClr val="tx1"/>
                </a:solidFill>
              </a:rPr>
              <a:t>State Excise Tax on Federal Funding</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662117" y="944058"/>
            <a:ext cx="11074400" cy="5787081"/>
          </a:xfrm>
          <a:solidFill>
            <a:schemeClr val="bg1"/>
          </a:solidFill>
        </p:spPr>
        <p:txBody>
          <a:bodyPr>
            <a:normAutofit fontScale="85000" lnSpcReduction="10000"/>
          </a:bodyPr>
          <a:lstStyle/>
          <a:p>
            <a:r>
              <a:rPr lang="en-US" sz="2600" dirty="0">
                <a:solidFill>
                  <a:schemeClr val="tx1"/>
                </a:solidFill>
              </a:rPr>
              <a:t>In addition to the State Per Person Tax, </a:t>
            </a:r>
            <a:r>
              <a:rPr lang="en-US" sz="2600" b="1" dirty="0">
                <a:solidFill>
                  <a:srgbClr val="C00000"/>
                </a:solidFill>
              </a:rPr>
              <a:t>there will also be a 15% State Excise Tax on Federal Funding </a:t>
            </a:r>
            <a:r>
              <a:rPr lang="en-US" sz="2600" dirty="0">
                <a:solidFill>
                  <a:schemeClr val="tx1"/>
                </a:solidFill>
              </a:rPr>
              <a:t>(excluding social security &amp; Medicare).</a:t>
            </a:r>
          </a:p>
          <a:p>
            <a:r>
              <a:rPr lang="en-US" sz="2600" dirty="0">
                <a:solidFill>
                  <a:schemeClr val="tx1"/>
                </a:solidFill>
              </a:rPr>
              <a:t>Basically, the states are paying a wealth tax for this federal funding bonanza </a:t>
            </a:r>
          </a:p>
          <a:p>
            <a:r>
              <a:rPr lang="en-US" sz="2600" dirty="0">
                <a:solidFill>
                  <a:schemeClr val="tx1"/>
                </a:solidFill>
              </a:rPr>
              <a:t>For example:  California has the most number of Army, Navy, and Marine bases in the USA; it must pay a 15% excise tax on all of the military and contractor salaries and contracts going to these bases and contractors.</a:t>
            </a:r>
          </a:p>
          <a:p>
            <a:r>
              <a:rPr lang="en-US" sz="2600" dirty="0">
                <a:solidFill>
                  <a:schemeClr val="tx1"/>
                </a:solidFill>
              </a:rPr>
              <a:t>Another example:  California receives the most non-military federal funding for grants and contracts ($463.29 B), while Wyoming received just 7.75B.  As a result, the state of CA must pay ($69.5B =15%) excise tax on this funding.</a:t>
            </a:r>
          </a:p>
          <a:p>
            <a:pPr lvl="1"/>
            <a:r>
              <a:rPr lang="en-US" sz="2400" dirty="0">
                <a:solidFill>
                  <a:schemeClr val="tx1"/>
                </a:solidFill>
              </a:rPr>
              <a:t>BTW:  NY received $263.47B; PA received $279.24B, TX 320.99B, KY $125.07B, and MS $37.56B. Much of KY funding is Social Security, which is non-taxed.</a:t>
            </a:r>
          </a:p>
          <a:p>
            <a:r>
              <a:rPr lang="en-US" sz="2600" dirty="0">
                <a:solidFill>
                  <a:schemeClr val="tx1"/>
                </a:solidFill>
              </a:rPr>
              <a:t>While much Federal Funding will be eliminate in later parts of this platform, a </a:t>
            </a:r>
            <a:r>
              <a:rPr lang="en-US" sz="2600" dirty="0">
                <a:solidFill>
                  <a:srgbClr val="C00000"/>
                </a:solidFill>
              </a:rPr>
              <a:t>15% excise tax will raise an additional $240B per year on a $1.6T budget</a:t>
            </a:r>
            <a:r>
              <a:rPr lang="en-US" sz="2600" dirty="0">
                <a:solidFill>
                  <a:schemeClr val="tx1"/>
                </a:solidFill>
              </a:rPr>
              <a:t>.</a:t>
            </a:r>
          </a:p>
          <a:p>
            <a:r>
              <a:rPr lang="en-US" sz="2600" dirty="0">
                <a:solidFill>
                  <a:schemeClr val="tx1"/>
                </a:solidFill>
              </a:rPr>
              <a:t>Raise tariffs on countries to the levels they place on our goods; if South Korea conducts a tax audit on their citizens that purchase American cars, place a massive tariff on their imported cars and goods.</a:t>
            </a:r>
          </a:p>
        </p:txBody>
      </p:sp>
    </p:spTree>
    <p:extLst>
      <p:ext uri="{BB962C8B-B14F-4D97-AF65-F5344CB8AC3E}">
        <p14:creationId xmlns:p14="http://schemas.microsoft.com/office/powerpoint/2010/main" val="3368657583"/>
      </p:ext>
    </p:extLst>
  </p:cSld>
  <p:clrMapOvr>
    <a:masterClrMapping/>
  </p:clrMapOvr>
  <mc:AlternateContent xmlns:mc="http://schemas.openxmlformats.org/markup-compatibility/2006" xmlns:p14="http://schemas.microsoft.com/office/powerpoint/2010/main">
    <mc:Choice Requires="p14">
      <p:transition p14:dur="250" advClick="0" advTm="70500"/>
    </mc:Choice>
    <mc:Fallback xmlns="">
      <p:transition advClick="0" advTm="705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892175" y="0"/>
            <a:ext cx="10737850" cy="901700"/>
          </a:xfrm>
        </p:spPr>
        <p:txBody>
          <a:bodyPr>
            <a:normAutofit fontScale="90000"/>
          </a:bodyPr>
          <a:lstStyle/>
          <a:p>
            <a:r>
              <a:rPr lang="en-US" sz="4400" b="1" dirty="0">
                <a:solidFill>
                  <a:schemeClr val="tx1"/>
                </a:solidFill>
              </a:rPr>
              <a:t>The USA Party Platform – INCOME Summary</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727075" y="901700"/>
            <a:ext cx="10737849" cy="5803900"/>
          </a:xfrm>
          <a:solidFill>
            <a:schemeClr val="bg1"/>
          </a:solidFill>
        </p:spPr>
        <p:txBody>
          <a:bodyPr>
            <a:normAutofit lnSpcReduction="10000"/>
          </a:bodyPr>
          <a:lstStyle/>
          <a:p>
            <a:r>
              <a:rPr lang="en-US" sz="2600" dirty="0">
                <a:solidFill>
                  <a:schemeClr val="tx1"/>
                </a:solidFill>
              </a:rPr>
              <a:t>$1,358.9B		=	State per Person Tax</a:t>
            </a:r>
          </a:p>
          <a:p>
            <a:r>
              <a:rPr lang="en-US" sz="2600" dirty="0">
                <a:solidFill>
                  <a:schemeClr val="tx1"/>
                </a:solidFill>
              </a:rPr>
              <a:t>$   240.0B		=	State 15% Excise Tax on Federal Funding wealth </a:t>
            </a:r>
          </a:p>
          <a:p>
            <a:r>
              <a:rPr lang="en-US" sz="2600" dirty="0">
                <a:solidFill>
                  <a:schemeClr val="tx1"/>
                </a:solidFill>
              </a:rPr>
              <a:t>$     66.5B		=	</a:t>
            </a:r>
            <a:r>
              <a:rPr lang="en-US" sz="2400" dirty="0">
                <a:solidFill>
                  <a:schemeClr val="tx1"/>
                </a:solidFill>
              </a:rPr>
              <a:t>Trumps tariffs on China (kept by Biden)</a:t>
            </a:r>
          </a:p>
          <a:p>
            <a:r>
              <a:rPr lang="en-US" sz="2400" dirty="0">
                <a:solidFill>
                  <a:schemeClr val="tx1"/>
                </a:solidFill>
              </a:rPr>
              <a:t>$1,665.4B per year	= Total Federal Income </a:t>
            </a:r>
            <a:r>
              <a:rPr lang="en-US" sz="2200" dirty="0">
                <a:solidFill>
                  <a:schemeClr val="tx1"/>
                </a:solidFill>
              </a:rPr>
              <a:t>excluding Social Security &amp; Medicare</a:t>
            </a:r>
          </a:p>
          <a:p>
            <a:r>
              <a:rPr lang="en-US" sz="2400" b="1" dirty="0">
                <a:solidFill>
                  <a:srgbClr val="FF0000"/>
                </a:solidFill>
              </a:rPr>
              <a:t>$0 in New Debt</a:t>
            </a:r>
          </a:p>
          <a:p>
            <a:endParaRPr lang="en-US" sz="1400" dirty="0">
              <a:solidFill>
                <a:schemeClr val="tx1"/>
              </a:solidFill>
            </a:endParaRPr>
          </a:p>
          <a:p>
            <a:r>
              <a:rPr lang="en-US" sz="2200" dirty="0">
                <a:solidFill>
                  <a:schemeClr val="tx1"/>
                </a:solidFill>
              </a:rPr>
              <a:t>$1,358.9B is the result of Congress setting a per person tax of $4,100, but this number was totally chosen at random.</a:t>
            </a:r>
          </a:p>
          <a:p>
            <a:endParaRPr lang="en-US" sz="2200" dirty="0">
              <a:solidFill>
                <a:schemeClr val="tx1"/>
              </a:solidFill>
            </a:endParaRPr>
          </a:p>
          <a:p>
            <a:r>
              <a:rPr lang="en-US" sz="2200" u="sng" dirty="0">
                <a:solidFill>
                  <a:schemeClr val="tx1"/>
                </a:solidFill>
              </a:rPr>
              <a:t>State Per Person Tax Examples</a:t>
            </a:r>
          </a:p>
          <a:p>
            <a:r>
              <a:rPr lang="en-US" sz="2200" dirty="0">
                <a:solidFill>
                  <a:schemeClr val="tx1"/>
                </a:solidFill>
              </a:rPr>
              <a:t>Mississippi Population:   2,966,407 x $2,542/person tax = ~$   7.5B</a:t>
            </a:r>
          </a:p>
          <a:p>
            <a:r>
              <a:rPr lang="en-US" sz="2200" dirty="0">
                <a:solidFill>
                  <a:schemeClr val="tx1"/>
                </a:solidFill>
              </a:rPr>
              <a:t>New York Population: 19,299,981 x $5,655/person tax = ~$109.1B</a:t>
            </a:r>
          </a:p>
        </p:txBody>
      </p:sp>
    </p:spTree>
    <p:extLst>
      <p:ext uri="{BB962C8B-B14F-4D97-AF65-F5344CB8AC3E}">
        <p14:creationId xmlns:p14="http://schemas.microsoft.com/office/powerpoint/2010/main" val="3820711573"/>
      </p:ext>
    </p:extLst>
  </p:cSld>
  <p:clrMapOvr>
    <a:masterClrMapping/>
  </p:clrMapOvr>
  <mc:AlternateContent xmlns:mc="http://schemas.openxmlformats.org/markup-compatibility/2006" xmlns:p14="http://schemas.microsoft.com/office/powerpoint/2010/main">
    <mc:Choice Requires="p14">
      <p:transition p14:dur="250" advClick="0" advTm="67000"/>
    </mc:Choice>
    <mc:Fallback xmlns="">
      <p:transition advClick="0" advTm="67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DF86-D820-466F-8BFC-4308BEFFC887}"/>
              </a:ext>
            </a:extLst>
          </p:cNvPr>
          <p:cNvSpPr>
            <a:spLocks noGrp="1"/>
          </p:cNvSpPr>
          <p:nvPr>
            <p:ph type="title"/>
          </p:nvPr>
        </p:nvSpPr>
        <p:spPr>
          <a:xfrm>
            <a:off x="1328078" y="0"/>
            <a:ext cx="9535844" cy="825500"/>
          </a:xfrm>
        </p:spPr>
        <p:txBody>
          <a:bodyPr>
            <a:normAutofit/>
          </a:bodyPr>
          <a:lstStyle/>
          <a:p>
            <a:r>
              <a:rPr lang="en-US" sz="4400" b="1" dirty="0">
                <a:solidFill>
                  <a:schemeClr val="tx1"/>
                </a:solidFill>
              </a:rPr>
              <a:t>FUTURE FEDERAL SPENDING BUDGET</a:t>
            </a:r>
          </a:p>
        </p:txBody>
      </p:sp>
      <p:sp>
        <p:nvSpPr>
          <p:cNvPr id="3" name="Content Placeholder 2">
            <a:extLst>
              <a:ext uri="{FF2B5EF4-FFF2-40B4-BE49-F238E27FC236}">
                <a16:creationId xmlns:a16="http://schemas.microsoft.com/office/drawing/2014/main" id="{4B880763-6654-4A7B-847C-111364AD57C3}"/>
              </a:ext>
            </a:extLst>
          </p:cNvPr>
          <p:cNvSpPr>
            <a:spLocks noGrp="1"/>
          </p:cNvSpPr>
          <p:nvPr>
            <p:ph idx="1"/>
          </p:nvPr>
        </p:nvSpPr>
        <p:spPr>
          <a:xfrm>
            <a:off x="215900" y="711200"/>
            <a:ext cx="11709400" cy="6134100"/>
          </a:xfrm>
          <a:solidFill>
            <a:schemeClr val="bg1"/>
          </a:solidFill>
        </p:spPr>
        <p:txBody>
          <a:bodyPr>
            <a:normAutofit fontScale="62500" lnSpcReduction="20000"/>
          </a:bodyPr>
          <a:lstStyle/>
          <a:p>
            <a:r>
              <a:rPr lang="en-US" sz="2400" b="1" dirty="0">
                <a:solidFill>
                  <a:srgbClr val="3333FF"/>
                </a:solidFill>
              </a:rPr>
              <a:t>$1,038B </a:t>
            </a:r>
            <a:r>
              <a:rPr lang="en-US" sz="2400" dirty="0">
                <a:solidFill>
                  <a:schemeClr val="tx1"/>
                </a:solidFill>
              </a:rPr>
              <a:t>– Social Security (no changes; we owe it to the retirees, it’s their money!)</a:t>
            </a:r>
          </a:p>
          <a:p>
            <a:r>
              <a:rPr lang="en-US" sz="2400" b="1" dirty="0">
                <a:solidFill>
                  <a:srgbClr val="3333FF"/>
                </a:solidFill>
              </a:rPr>
              <a:t>$   775B </a:t>
            </a:r>
            <a:r>
              <a:rPr lang="en-US" sz="2400" dirty="0">
                <a:solidFill>
                  <a:schemeClr val="tx1"/>
                </a:solidFill>
              </a:rPr>
              <a:t>– Medicare (hopefully 20% will be eliminated in near future with new technology)</a:t>
            </a:r>
          </a:p>
          <a:p>
            <a:r>
              <a:rPr lang="en-US" sz="2400" b="1" dirty="0">
                <a:solidFill>
                  <a:srgbClr val="3333FF"/>
                </a:solidFill>
              </a:rPr>
              <a:t>$1,813B – Subtotal</a:t>
            </a:r>
          </a:p>
          <a:p>
            <a:r>
              <a:rPr lang="en-US" sz="2400" b="1" dirty="0">
                <a:solidFill>
                  <a:schemeClr val="tx1"/>
                </a:solidFill>
              </a:rPr>
              <a:t>$   600B </a:t>
            </a:r>
            <a:r>
              <a:rPr lang="en-US" sz="2400" dirty="0">
                <a:solidFill>
                  <a:schemeClr val="tx1"/>
                </a:solidFill>
              </a:rPr>
              <a:t>– Interest on National Debt</a:t>
            </a:r>
          </a:p>
          <a:p>
            <a:r>
              <a:rPr lang="en-US" sz="2400" b="1" dirty="0">
                <a:solidFill>
                  <a:schemeClr val="tx1"/>
                </a:solidFill>
              </a:rPr>
              <a:t>$   560B </a:t>
            </a:r>
            <a:r>
              <a:rPr lang="en-US" sz="2400" dirty="0">
                <a:solidFill>
                  <a:schemeClr val="tx1"/>
                </a:solidFill>
              </a:rPr>
              <a:t>– Defense (same as FY2002 DOD budget in 2022 money; before we went to war in Iraq &amp; Afghanistan)</a:t>
            </a:r>
          </a:p>
          <a:p>
            <a:r>
              <a:rPr lang="en-US" sz="2400" b="1" dirty="0">
                <a:solidFill>
                  <a:schemeClr val="tx1"/>
                </a:solidFill>
              </a:rPr>
              <a:t>$   200B </a:t>
            </a:r>
            <a:r>
              <a:rPr lang="en-US" sz="2400" dirty="0">
                <a:solidFill>
                  <a:schemeClr val="tx1"/>
                </a:solidFill>
              </a:rPr>
              <a:t>– Veterans programs &amp; benefits</a:t>
            </a:r>
          </a:p>
          <a:p>
            <a:r>
              <a:rPr lang="en-US" sz="2400" b="1" dirty="0">
                <a:solidFill>
                  <a:schemeClr val="tx1"/>
                </a:solidFill>
              </a:rPr>
              <a:t>$   170B </a:t>
            </a:r>
            <a:r>
              <a:rPr lang="en-US" sz="2400" dirty="0">
                <a:solidFill>
                  <a:schemeClr val="tx1"/>
                </a:solidFill>
              </a:rPr>
              <a:t>– Federal retirement (civilian &amp; military) {Hopefully, this will reduce in future as Fed government shrinks.}</a:t>
            </a:r>
          </a:p>
          <a:p>
            <a:r>
              <a:rPr lang="en-US" sz="2400" b="1" dirty="0">
                <a:solidFill>
                  <a:schemeClr val="tx1"/>
                </a:solidFill>
              </a:rPr>
              <a:t>$     27.1B </a:t>
            </a:r>
            <a:r>
              <a:rPr lang="en-US" sz="2400" dirty="0">
                <a:solidFill>
                  <a:schemeClr val="tx1"/>
                </a:solidFill>
              </a:rPr>
              <a:t>– Department of State (Trump’s FY2018 budget proposal vs 2022 budget request of $58.5B)</a:t>
            </a:r>
          </a:p>
          <a:p>
            <a:r>
              <a:rPr lang="en-US" sz="2400" b="1" dirty="0">
                <a:solidFill>
                  <a:schemeClr val="tx1"/>
                </a:solidFill>
              </a:rPr>
              <a:t>$     25B </a:t>
            </a:r>
            <a:r>
              <a:rPr lang="en-US" sz="2400" dirty="0">
                <a:solidFill>
                  <a:schemeClr val="tx1"/>
                </a:solidFill>
              </a:rPr>
              <a:t>– Department of Energy ($3B less than Trump’s 2018 budget vs $45.1B budget proposal for FY2022)</a:t>
            </a:r>
          </a:p>
          <a:p>
            <a:r>
              <a:rPr lang="en-US" sz="2400" b="1" dirty="0">
                <a:solidFill>
                  <a:schemeClr val="tx1"/>
                </a:solidFill>
              </a:rPr>
              <a:t>$     25B </a:t>
            </a:r>
            <a:r>
              <a:rPr lang="en-US" sz="2400" dirty="0">
                <a:solidFill>
                  <a:schemeClr val="tx1"/>
                </a:solidFill>
              </a:rPr>
              <a:t>– Department of Homeland Security (no FEMA, no TSA) vs $52.2B for FY2022 budget request</a:t>
            </a:r>
          </a:p>
          <a:p>
            <a:r>
              <a:rPr lang="en-US" sz="2400" b="1" dirty="0">
                <a:solidFill>
                  <a:schemeClr val="tx1"/>
                </a:solidFill>
              </a:rPr>
              <a:t>$     19B </a:t>
            </a:r>
            <a:r>
              <a:rPr lang="en-US" sz="2400" dirty="0">
                <a:solidFill>
                  <a:schemeClr val="tx1"/>
                </a:solidFill>
              </a:rPr>
              <a:t>– Department of Justice (nearly cut in half current – same budget as FY1994 in 2022 money)</a:t>
            </a:r>
          </a:p>
          <a:p>
            <a:r>
              <a:rPr lang="en-US" sz="2400" b="1" dirty="0">
                <a:solidFill>
                  <a:schemeClr val="tx1"/>
                </a:solidFill>
              </a:rPr>
              <a:t>$     10B </a:t>
            </a:r>
            <a:r>
              <a:rPr lang="en-US" sz="2400" dirty="0">
                <a:solidFill>
                  <a:schemeClr val="tx1"/>
                </a:solidFill>
              </a:rPr>
              <a:t>– National Science Foundation (Same as FY2022 budget request)</a:t>
            </a:r>
          </a:p>
          <a:p>
            <a:r>
              <a:rPr lang="en-US" sz="2400" b="1" dirty="0">
                <a:solidFill>
                  <a:schemeClr val="tx1"/>
                </a:solidFill>
              </a:rPr>
              <a:t>$     10B </a:t>
            </a:r>
            <a:r>
              <a:rPr lang="en-US" sz="2400" dirty="0">
                <a:solidFill>
                  <a:schemeClr val="tx1"/>
                </a:solidFill>
              </a:rPr>
              <a:t>– NASA (cut in half current – all facilities given to states; SLS would be terminated)</a:t>
            </a:r>
          </a:p>
          <a:p>
            <a:r>
              <a:rPr lang="en-US" sz="2400" dirty="0">
                <a:solidFill>
                  <a:schemeClr val="tx1"/>
                </a:solidFill>
              </a:rPr>
              <a:t>$       </a:t>
            </a:r>
            <a:r>
              <a:rPr lang="en-US" sz="2400" b="1" dirty="0">
                <a:solidFill>
                  <a:schemeClr val="tx1"/>
                </a:solidFill>
              </a:rPr>
              <a:t>7.8B</a:t>
            </a:r>
            <a:r>
              <a:rPr lang="en-US" sz="2400" dirty="0">
                <a:solidFill>
                  <a:schemeClr val="tx1"/>
                </a:solidFill>
              </a:rPr>
              <a:t> – Department of Commerce (Trump’s 2018 budget proposal vs 2022 budget proposal of $11.5B)</a:t>
            </a:r>
          </a:p>
          <a:p>
            <a:r>
              <a:rPr lang="en-US" sz="2400" b="1" dirty="0">
                <a:solidFill>
                  <a:schemeClr val="tx1"/>
                </a:solidFill>
              </a:rPr>
              <a:t>$       3.1B </a:t>
            </a:r>
            <a:r>
              <a:rPr lang="en-US" sz="2400" dirty="0">
                <a:solidFill>
                  <a:schemeClr val="tx1"/>
                </a:solidFill>
              </a:rPr>
              <a:t>– Department of Labor (no employment &amp; training programs) vs $10.7B for FY2022 budget request</a:t>
            </a:r>
          </a:p>
          <a:p>
            <a:r>
              <a:rPr lang="en-US" sz="2400" b="1" dirty="0">
                <a:solidFill>
                  <a:schemeClr val="tx1"/>
                </a:solidFill>
              </a:rPr>
              <a:t>~$     1B </a:t>
            </a:r>
            <a:r>
              <a:rPr lang="en-US" sz="2400" dirty="0">
                <a:solidFill>
                  <a:schemeClr val="tx1"/>
                </a:solidFill>
              </a:rPr>
              <a:t>– Treasury Department (not counting Nat. Debt) no IRS or tax credits vs $15.7B for FY2022 budget request</a:t>
            </a:r>
          </a:p>
          <a:p>
            <a:r>
              <a:rPr lang="en-US" sz="2800" b="1" dirty="0">
                <a:solidFill>
                  <a:srgbClr val="FF0000"/>
                </a:solidFill>
              </a:rPr>
              <a:t>$1,658B  </a:t>
            </a:r>
            <a:r>
              <a:rPr lang="en-US" sz="2800" b="1" dirty="0">
                <a:solidFill>
                  <a:schemeClr val="tx1"/>
                </a:solidFill>
              </a:rPr>
              <a:t>Subtotal w/o Social Security &amp; Medicare</a:t>
            </a:r>
          </a:p>
          <a:p>
            <a:r>
              <a:rPr lang="en-US" sz="2800" b="1" dirty="0">
                <a:solidFill>
                  <a:srgbClr val="C00000"/>
                </a:solidFill>
              </a:rPr>
              <a:t>$3,471B  Total Federal Budget with SS and Medicare</a:t>
            </a:r>
            <a:endParaRPr lang="en-US" sz="2400" b="1" dirty="0">
              <a:solidFill>
                <a:srgbClr val="C00000"/>
              </a:solidFill>
            </a:endParaRPr>
          </a:p>
          <a:p>
            <a:r>
              <a:rPr lang="en-US" sz="2800" b="1" dirty="0">
                <a:solidFill>
                  <a:srgbClr val="C00000"/>
                </a:solidFill>
              </a:rPr>
              <a:t>$1,230B Savings by funding cuts as shown on last 3 slides</a:t>
            </a:r>
          </a:p>
        </p:txBody>
      </p:sp>
    </p:spTree>
    <p:extLst>
      <p:ext uri="{BB962C8B-B14F-4D97-AF65-F5344CB8AC3E}">
        <p14:creationId xmlns:p14="http://schemas.microsoft.com/office/powerpoint/2010/main" val="3515015220"/>
      </p:ext>
    </p:extLst>
  </p:cSld>
  <p:clrMapOvr>
    <a:masterClrMapping/>
  </p:clrMapOvr>
  <mc:AlternateContent xmlns:mc="http://schemas.openxmlformats.org/markup-compatibility/2006" xmlns:p14="http://schemas.microsoft.com/office/powerpoint/2010/main">
    <mc:Choice Requires="p14">
      <p:transition p14:dur="250" advClick="0" advTm="145000"/>
    </mc:Choice>
    <mc:Fallback xmlns="">
      <p:transition advClick="0" advTm="145000"/>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7501</TotalTime>
  <Words>4952</Words>
  <Application>Microsoft Office PowerPoint</Application>
  <PresentationFormat>Widescreen</PresentationFormat>
  <Paragraphs>246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charter</vt:lpstr>
      <vt:lpstr>Wingdings 3</vt:lpstr>
      <vt:lpstr>Wisp</vt:lpstr>
      <vt:lpstr>The USA Party – The Great American Reset</vt:lpstr>
      <vt:lpstr>APPENDIX</vt:lpstr>
      <vt:lpstr>Red States and Blue States</vt:lpstr>
      <vt:lpstr>The USA Party Philosophy It’s What Our Founding Father’s Agreed To</vt:lpstr>
      <vt:lpstr>Weapons used by Democratic Party</vt:lpstr>
      <vt:lpstr>The USA Party Platform – State Tax per Person</vt:lpstr>
      <vt:lpstr>State Excise Tax on Federal Funding</vt:lpstr>
      <vt:lpstr>The USA Party Platform – INCOME Summary</vt:lpstr>
      <vt:lpstr>FUTURE FEDERAL SPENDING BUDGET</vt:lpstr>
      <vt:lpstr>The USA Party Platform – Uniting America</vt:lpstr>
      <vt:lpstr>The USA Party Platform – Protect Country from Invasion</vt:lpstr>
      <vt:lpstr>Protect Free-Speech &amp; Protect Country from Corruption Implement Emolument Clause for all Congress Leaders, Spouses, &amp; staff</vt:lpstr>
      <vt:lpstr>Protect all Athletes &amp; Students from Title IX</vt:lpstr>
      <vt:lpstr>Protect all Athletes &amp; Students from Title IX (cont)</vt:lpstr>
      <vt:lpstr>Must Protect the 3 Branches of Government</vt:lpstr>
      <vt:lpstr>WHAT DOES IT MEAN TO BE AN AMERICAN?</vt:lpstr>
      <vt:lpstr>Implement the American Sovereignty Restoration Act – USA should leave UN</vt:lpstr>
      <vt:lpstr>Protect USA from Imminent Collapse of Chinese Housing Market</vt:lpstr>
      <vt:lpstr>Must get rid of the FED; Let US Treasury be our Bank</vt:lpstr>
      <vt:lpstr>FEDERAL FUNDING CUTS – Part 1</vt:lpstr>
      <vt:lpstr>FEDERAL FUNDING CUTS – Part 2</vt:lpstr>
      <vt:lpstr>FEDERAL FUNDING CUTS – Part 3</vt:lpstr>
      <vt:lpstr>Combat Bad Science &amp; Extended Drug Trials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Go Brandon Workers Union</dc:title>
  <dc:creator>admin</dc:creator>
  <cp:lastModifiedBy>Doug</cp:lastModifiedBy>
  <cp:revision>88</cp:revision>
  <cp:lastPrinted>2021-10-27T17:40:53Z</cp:lastPrinted>
  <dcterms:created xsi:type="dcterms:W3CDTF">2021-10-17T19:00:20Z</dcterms:created>
  <dcterms:modified xsi:type="dcterms:W3CDTF">2022-05-30T23:14:15Z</dcterms:modified>
</cp:coreProperties>
</file>