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29" autoAdjust="0"/>
  </p:normalViewPr>
  <p:slideViewPr>
    <p:cSldViewPr>
      <p:cViewPr>
        <p:scale>
          <a:sx n="100" d="100"/>
          <a:sy n="100" d="100"/>
        </p:scale>
        <p:origin x="-504" y="12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1FAC9-1B21-459E-923E-45E2E3AB93AE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7C901-6470-4C6D-9EC2-E06401E0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41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Nearly all $55,600 (100,260 </a:t>
            </a:r>
            <a:r>
              <a:rPr lang="en-US" dirty="0" err="1" smtClean="0"/>
              <a:t>lb</a:t>
            </a:r>
            <a:r>
              <a:rPr lang="en-US" dirty="0" smtClean="0"/>
              <a:t> of Jet-A and 267,900lb of LOX) propellants are consumed after aircraft has traveled 3,400 miles in 65 minutes and reached a maximum altitude of 57km (187,000 </a:t>
            </a:r>
            <a:r>
              <a:rPr lang="en-US" dirty="0" err="1" smtClean="0"/>
              <a:t>ft</a:t>
            </a:r>
            <a:r>
              <a:rPr lang="en-US" dirty="0" smtClean="0"/>
              <a:t>).  NOTE:  LOX is a renewable energy source that is derived from electricity and costs about $0.04 per pound.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7C901-6470-4C6D-9EC2-E06401E0CF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77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7C901-6470-4C6D-9EC2-E06401E0CF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79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E2B-7C7A-4F8F-92EC-C4C6424F844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B0F5ED-6934-4B65-80F1-05B07EA32F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E2B-7C7A-4F8F-92EC-C4C6424F844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5ED-6934-4B65-80F1-05B07EA32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E2B-7C7A-4F8F-92EC-C4C6424F844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5ED-6934-4B65-80F1-05B07EA32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E2B-7C7A-4F8F-92EC-C4C6424F844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5ED-6934-4B65-80F1-05B07EA32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E2B-7C7A-4F8F-92EC-C4C6424F844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5ED-6934-4B65-80F1-05B07EA32F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E2B-7C7A-4F8F-92EC-C4C6424F844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5ED-6934-4B65-80F1-05B07EA32F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E2B-7C7A-4F8F-92EC-C4C6424F844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5ED-6934-4B65-80F1-05B07EA32F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E2B-7C7A-4F8F-92EC-C4C6424F844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5ED-6934-4B65-80F1-05B07EA32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E2B-7C7A-4F8F-92EC-C4C6424F844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5ED-6934-4B65-80F1-05B07EA32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E2B-7C7A-4F8F-92EC-C4C6424F844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5ED-6934-4B65-80F1-05B07EA32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E2B-7C7A-4F8F-92EC-C4C6424F844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5ED-6934-4B65-80F1-05B07EA32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4145E2B-7C7A-4F8F-92EC-C4C6424F844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AB0F5ED-6934-4B65-80F1-05B07EA32F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Sub-Orbital Passenger Aircraft </a:t>
            </a:r>
            <a:br>
              <a:rPr lang="en-US" sz="4400" b="1" dirty="0" smtClean="0"/>
            </a:br>
            <a:r>
              <a:rPr lang="en-US" sz="4400" b="1" dirty="0" smtClean="0"/>
              <a:t>for Space Launch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2286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Douglas G. Thorpe*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Space Propulsion Synergy Team &amp; Co-founder of </a:t>
            </a:r>
            <a:r>
              <a:rPr lang="en-US" b="1" dirty="0" smtClean="0">
                <a:solidFill>
                  <a:srgbClr val="0033CC"/>
                </a:solidFill>
              </a:rPr>
              <a:t>the</a:t>
            </a:r>
            <a:r>
              <a:rPr lang="en-US" b="1" dirty="0" smtClean="0">
                <a:solidFill>
                  <a:srgbClr val="FF0000"/>
                </a:solidFill>
              </a:rPr>
              <a:t>USA</a:t>
            </a:r>
            <a:r>
              <a:rPr lang="en-US" b="1" dirty="0" smtClean="0">
                <a:solidFill>
                  <a:srgbClr val="0033CC"/>
                </a:solidFill>
              </a:rPr>
              <a:t>party.com</a:t>
            </a:r>
            <a:r>
              <a:rPr lang="en-US" dirty="0" smtClean="0">
                <a:solidFill>
                  <a:schemeClr val="tx1"/>
                </a:solidFill>
              </a:rPr>
              <a:t>; Mt. Sterling, KY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Daric Escher‡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LibertyWorks</a:t>
            </a:r>
            <a:r>
              <a:rPr lang="en-US" dirty="0" smtClean="0">
                <a:solidFill>
                  <a:schemeClr val="tx1"/>
                </a:solidFill>
              </a:rPr>
              <a:t> Rolls-Royce, Indianapolis, IN   46225-1103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Russel E. Rhodes (ret.)†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NASA Kennedy Space Center, Florida, 32899</a:t>
            </a:r>
          </a:p>
          <a:p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1895475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>
                <a:solidFill>
                  <a:schemeClr val="tx1"/>
                </a:solidFill>
              </a:rPr>
              <a:t>51th </a:t>
            </a:r>
            <a:r>
              <a:rPr lang="en-US" sz="2400" i="1" dirty="0">
                <a:solidFill>
                  <a:schemeClr val="tx1"/>
                </a:solidFill>
              </a:rPr>
              <a:t>AIAA/ASME/SAE/ASEE Joint Propulsion Conference, </a:t>
            </a:r>
            <a:r>
              <a:rPr lang="en-US" sz="2400" i="1" dirty="0" smtClean="0">
                <a:solidFill>
                  <a:schemeClr val="tx1"/>
                </a:solidFill>
              </a:rPr>
              <a:t>Orlando, Florida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000" i="1" dirty="0" smtClean="0">
                <a:solidFill>
                  <a:schemeClr val="tx1"/>
                </a:solidFill>
              </a:rPr>
              <a:t>28 </a:t>
            </a:r>
            <a:r>
              <a:rPr lang="en-US" sz="2000" i="1" dirty="0" smtClean="0">
                <a:solidFill>
                  <a:schemeClr val="tx1"/>
                </a:solidFill>
              </a:rPr>
              <a:t>July, 2015, </a:t>
            </a:r>
            <a:r>
              <a:rPr lang="en-US" sz="2000" i="1" dirty="0">
                <a:solidFill>
                  <a:schemeClr val="tx1"/>
                </a:solidFill>
              </a:rPr>
              <a:t>AIAA </a:t>
            </a:r>
            <a:r>
              <a:rPr lang="en-US" sz="2000" i="1" dirty="0" smtClean="0">
                <a:solidFill>
                  <a:schemeClr val="tx1"/>
                </a:solidFill>
              </a:rPr>
              <a:t>2015-3894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4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990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chemeClr val="tx1"/>
                </a:solidFill>
                <a:effectLst/>
              </a:rPr>
              <a:t>2</a:t>
            </a:r>
            <a:r>
              <a:rPr lang="en-US" sz="2800" b="1" baseline="30000" dirty="0" smtClean="0">
                <a:solidFill>
                  <a:schemeClr val="tx1"/>
                </a:solidFill>
                <a:effectLst/>
              </a:rPr>
              <a:t>nd</a:t>
            </a:r>
            <a:r>
              <a:rPr lang="en-US" sz="2800" b="1" dirty="0" smtClean="0">
                <a:solidFill>
                  <a:schemeClr val="tx1"/>
                </a:solidFill>
                <a:effectLst/>
              </a:rPr>
              <a:t>Generation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>
                <a:effectLst/>
              </a:rPr>
              <a:t>Fictitious Boeing 2707 </a:t>
            </a:r>
            <a:r>
              <a:rPr lang="en-US" sz="2800" b="1" dirty="0" smtClean="0">
                <a:effectLst/>
              </a:rPr>
              <a:t>sized aircraft w/ </a:t>
            </a:r>
            <a:r>
              <a:rPr lang="en-US" sz="2800" b="1" dirty="0">
                <a:effectLst/>
              </a:rPr>
              <a:t>turbojet </a:t>
            </a:r>
            <a:r>
              <a:rPr lang="en-US" sz="2800" b="1" dirty="0" smtClean="0">
                <a:effectLst/>
              </a:rPr>
              <a:t>&amp; </a:t>
            </a:r>
            <a:r>
              <a:rPr lang="en-US" sz="2800" b="1" dirty="0">
                <a:effectLst/>
              </a:rPr>
              <a:t>LOX-LH2 </a:t>
            </a:r>
            <a:r>
              <a:rPr lang="en-US" sz="2800" b="1" dirty="0" smtClean="0">
                <a:effectLst/>
              </a:rPr>
              <a:t>rocket engines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667000"/>
            <a:ext cx="8229600" cy="37301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85800" y="12954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Min. </a:t>
            </a:r>
            <a:r>
              <a:rPr lang="en-US" sz="1600" dirty="0"/>
              <a:t>L/D </a:t>
            </a:r>
            <a:r>
              <a:rPr lang="en-US" sz="1600" dirty="0" smtClean="0"/>
              <a:t>= </a:t>
            </a:r>
            <a:r>
              <a:rPr lang="en-US" sz="1600" dirty="0"/>
              <a:t>3.81, </a:t>
            </a:r>
            <a:r>
              <a:rPr lang="en-US" sz="1600" dirty="0" smtClean="0"/>
              <a:t>occurs </a:t>
            </a:r>
            <a:r>
              <a:rPr lang="en-US" sz="1600" dirty="0"/>
              <a:t>at </a:t>
            </a:r>
            <a:r>
              <a:rPr lang="en-US" sz="1600" dirty="0" smtClean="0"/>
              <a:t>max. speed </a:t>
            </a:r>
            <a:r>
              <a:rPr lang="en-US" sz="1600" dirty="0"/>
              <a:t>of Mach </a:t>
            </a:r>
            <a:r>
              <a:rPr lang="en-US" sz="1600" dirty="0" smtClean="0"/>
              <a:t>11.08</a:t>
            </a:r>
          </a:p>
          <a:p>
            <a:r>
              <a:rPr lang="en-US" sz="1600" dirty="0"/>
              <a:t>Total Flight Simulation Time:  4,580 seconds</a:t>
            </a:r>
          </a:p>
          <a:p>
            <a:r>
              <a:rPr lang="en-US" sz="1600" dirty="0"/>
              <a:t>Average Mach #: 		</a:t>
            </a:r>
            <a:r>
              <a:rPr lang="en-US" sz="1600" dirty="0" smtClean="0"/>
              <a:t>5.44	=      1,816 m/s</a:t>
            </a:r>
            <a:endParaRPr lang="en-US" sz="1400" dirty="0"/>
          </a:p>
          <a:p>
            <a:r>
              <a:rPr lang="en-US" sz="1600" dirty="0"/>
              <a:t>Maximum Altitude:	</a:t>
            </a:r>
            <a:r>
              <a:rPr lang="en-US" sz="1600" dirty="0" smtClean="0"/>
              <a:t>	61.4km </a:t>
            </a:r>
            <a:r>
              <a:rPr lang="en-US" sz="1600" dirty="0"/>
              <a:t>	=      </a:t>
            </a:r>
            <a:r>
              <a:rPr lang="en-US" sz="1600" dirty="0" smtClean="0"/>
              <a:t>201,000 </a:t>
            </a:r>
            <a:r>
              <a:rPr lang="en-US" sz="1600" dirty="0" err="1"/>
              <a:t>ft</a:t>
            </a:r>
            <a:r>
              <a:rPr lang="en-US" sz="1600" dirty="0"/>
              <a:t>	=     </a:t>
            </a:r>
            <a:r>
              <a:rPr lang="en-US" sz="1600" dirty="0" smtClean="0"/>
              <a:t>38 miles</a:t>
            </a:r>
          </a:p>
          <a:p>
            <a:r>
              <a:rPr lang="en-US" sz="1600" dirty="0" smtClean="0"/>
              <a:t>Min. Gravity (straight &amp; level flight):	7.43 m/sec</a:t>
            </a:r>
            <a:r>
              <a:rPr lang="en-US" sz="1600" baseline="30000" dirty="0" smtClean="0"/>
              <a:t>2</a:t>
            </a:r>
            <a:endParaRPr lang="en-US" sz="1600" baseline="30000" dirty="0"/>
          </a:p>
        </p:txBody>
      </p:sp>
    </p:spTree>
    <p:extLst>
      <p:ext uri="{BB962C8B-B14F-4D97-AF65-F5344CB8AC3E}">
        <p14:creationId xmlns:p14="http://schemas.microsoft.com/office/powerpoint/2010/main" val="84398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34034"/>
            <a:ext cx="7391400" cy="990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>
                <a:effectLst/>
              </a:rPr>
              <a:t>Actual Boeing 2707 with six GE4 engines and no rocket </a:t>
            </a:r>
            <a:r>
              <a:rPr lang="en-US" sz="2800" b="1" dirty="0" smtClean="0">
                <a:effectLst/>
              </a:rPr>
              <a:t>engines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819400"/>
            <a:ext cx="8229600" cy="36542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62000" y="1124634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Same Lift-to-Drag ratios at all speeds as before.  </a:t>
            </a:r>
            <a:r>
              <a:rPr lang="en-US" sz="1600" dirty="0" smtClean="0"/>
              <a:t>Max </a:t>
            </a:r>
            <a:r>
              <a:rPr lang="en-US" sz="1600" dirty="0"/>
              <a:t>speed </a:t>
            </a:r>
            <a:r>
              <a:rPr lang="en-US" sz="1600" dirty="0" smtClean="0"/>
              <a:t>= </a:t>
            </a:r>
            <a:r>
              <a:rPr lang="en-US" sz="1600" dirty="0"/>
              <a:t>Mach </a:t>
            </a:r>
            <a:r>
              <a:rPr lang="en-US" sz="1600" dirty="0" smtClean="0"/>
              <a:t>2.71</a:t>
            </a:r>
          </a:p>
          <a:p>
            <a:r>
              <a:rPr lang="en-US" sz="1600" dirty="0" smtClean="0"/>
              <a:t>Only </a:t>
            </a:r>
            <a:r>
              <a:rPr lang="en-US" sz="1600" dirty="0"/>
              <a:t>travels 5,330 km (~3,300 miles) in 127.1 </a:t>
            </a:r>
            <a:r>
              <a:rPr lang="en-US" sz="1600" dirty="0" smtClean="0"/>
              <a:t>minutes before consuming all fuel</a:t>
            </a:r>
          </a:p>
          <a:p>
            <a:r>
              <a:rPr lang="en-US" sz="1600" dirty="0"/>
              <a:t>Stated cruising speed and range for the Boeing 2707 is Mach 2.7 and 7,870 km 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Could </a:t>
            </a:r>
            <a:r>
              <a:rPr lang="en-US" sz="1600" dirty="0"/>
              <a:t>not get the aircraft to climb faster without major </a:t>
            </a:r>
            <a:r>
              <a:rPr lang="en-US" sz="1600" dirty="0" err="1"/>
              <a:t>porpoising</a:t>
            </a:r>
            <a:r>
              <a:rPr lang="en-US" sz="1600" dirty="0"/>
              <a:t> (bouncing</a:t>
            </a:r>
            <a:r>
              <a:rPr lang="en-US" sz="1600" dirty="0" smtClean="0"/>
              <a:t>).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9619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effectLst/>
              </a:rPr>
              <a:t>Concorde w/four Olympus 593 – MK610 engines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743200"/>
            <a:ext cx="8229600" cy="36542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52400" y="905470"/>
            <a:ext cx="830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 </a:t>
            </a:r>
            <a:r>
              <a:rPr lang="en-US" sz="1600" dirty="0" smtClean="0"/>
              <a:t>authenticate the simulation program</a:t>
            </a:r>
            <a:r>
              <a:rPr lang="en-US" sz="1600" dirty="0"/>
              <a:t>, we ran a simulation on the Concorde </a:t>
            </a:r>
            <a:r>
              <a:rPr lang="en-US" sz="1600" dirty="0" smtClean="0"/>
              <a:t>aircraft.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Found maximum </a:t>
            </a:r>
            <a:r>
              <a:rPr lang="en-US" sz="1600" dirty="0"/>
              <a:t>speed </a:t>
            </a:r>
            <a:r>
              <a:rPr lang="en-US" sz="1600" dirty="0" smtClean="0"/>
              <a:t>= </a:t>
            </a:r>
            <a:r>
              <a:rPr lang="en-US" sz="1600" dirty="0"/>
              <a:t>Mach 2.2, </a:t>
            </a:r>
            <a:r>
              <a:rPr lang="en-US" sz="1600" dirty="0" smtClean="0"/>
              <a:t>range = </a:t>
            </a:r>
            <a:r>
              <a:rPr lang="en-US" sz="1600" dirty="0"/>
              <a:t>7,400 km after 3.26 hours before we ran out of fuel</a:t>
            </a:r>
            <a:r>
              <a:rPr lang="en-US" sz="1600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Our </a:t>
            </a:r>
            <a:r>
              <a:rPr lang="en-US" sz="1600" dirty="0"/>
              <a:t>aircraft exceeded the service ceiling of 60,000 </a:t>
            </a:r>
            <a:r>
              <a:rPr lang="en-US" sz="1600" dirty="0" err="1"/>
              <a:t>ft</a:t>
            </a:r>
            <a:r>
              <a:rPr lang="en-US" sz="1600" dirty="0"/>
              <a:t> when its weight was reduced from burning </a:t>
            </a:r>
            <a:r>
              <a:rPr lang="en-US" sz="1600" dirty="0" smtClean="0"/>
              <a:t>fuel.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Normal </a:t>
            </a:r>
            <a:r>
              <a:rPr lang="en-US" sz="1600" dirty="0"/>
              <a:t>Concorde </a:t>
            </a:r>
            <a:r>
              <a:rPr lang="en-US" sz="1600" dirty="0" smtClean="0"/>
              <a:t> </a:t>
            </a:r>
            <a:r>
              <a:rPr lang="en-US" sz="1600" dirty="0"/>
              <a:t>maximum speed </a:t>
            </a:r>
            <a:r>
              <a:rPr lang="en-US" sz="1600" dirty="0" smtClean="0"/>
              <a:t>= </a:t>
            </a:r>
            <a:r>
              <a:rPr lang="en-US" sz="1600" dirty="0"/>
              <a:t>Mach 2.2, </a:t>
            </a:r>
            <a:r>
              <a:rPr lang="en-US" sz="1600" dirty="0" smtClean="0"/>
              <a:t>range = </a:t>
            </a:r>
            <a:r>
              <a:rPr lang="en-US" sz="1600" dirty="0"/>
              <a:t>7,222 km, and a Service Ceiling of 18,300 meters.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819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838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effectLst/>
              </a:rPr>
              <a:t>2</a:t>
            </a:r>
            <a:r>
              <a:rPr lang="en-US" sz="2800" b="1" baseline="30000" dirty="0" smtClean="0">
                <a:effectLst/>
              </a:rPr>
              <a:t>nd</a:t>
            </a:r>
            <a:r>
              <a:rPr lang="en-US" sz="2800" b="1" dirty="0" smtClean="0">
                <a:effectLst/>
              </a:rPr>
              <a:t> Generation fictitious Boeing 2707 w/turbojet &amp; LH2/LOX engines as Air Launcher</a:t>
            </a:r>
            <a:endParaRPr lang="en-US" sz="2800" b="1" dirty="0">
              <a:effectLst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725" y="2971800"/>
            <a:ext cx="8229600" cy="373243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04800" y="1219200"/>
            <a:ext cx="845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Passenger </a:t>
            </a:r>
            <a:r>
              <a:rPr lang="en-US" sz="1600" dirty="0"/>
              <a:t>Service is great, but the point of this paper is to develop an aircraft that can be modified into an air </a:t>
            </a:r>
            <a:r>
              <a:rPr lang="en-US" sz="1600" dirty="0" smtClean="0"/>
              <a:t>launcher.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Aircraft can deliver 200,000 </a:t>
            </a:r>
            <a:r>
              <a:rPr lang="en-US" sz="1600" dirty="0" err="1" smtClean="0"/>
              <a:t>lb</a:t>
            </a:r>
            <a:r>
              <a:rPr lang="en-US" sz="1600" dirty="0" smtClean="0"/>
              <a:t> (upper stage &amp; payload)</a:t>
            </a:r>
            <a:r>
              <a:rPr lang="en-US" sz="1600" dirty="0"/>
              <a:t> </a:t>
            </a:r>
            <a:r>
              <a:rPr lang="en-US" sz="1600" dirty="0" smtClean="0"/>
              <a:t>at </a:t>
            </a:r>
            <a:r>
              <a:rPr lang="en-US" sz="1600" dirty="0"/>
              <a:t>Mach 7.71 and 179 km altitude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Maximum altitude:	179 km 	=     587,120 </a:t>
            </a:r>
            <a:r>
              <a:rPr lang="en-US" sz="1600" dirty="0" err="1" smtClean="0"/>
              <a:t>ft</a:t>
            </a:r>
            <a:r>
              <a:rPr lang="en-US" sz="1600" dirty="0" smtClean="0"/>
              <a:t> 	=	111.2 miles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1,470 </a:t>
            </a:r>
            <a:r>
              <a:rPr lang="en-US" sz="1600" dirty="0" err="1" smtClean="0"/>
              <a:t>klb</a:t>
            </a:r>
            <a:r>
              <a:rPr lang="en-US" sz="1600" dirty="0" smtClean="0"/>
              <a:t> thrust LOX/LH2 engines on aircraft only </a:t>
            </a:r>
            <a:r>
              <a:rPr lang="en-US" sz="1600" dirty="0"/>
              <a:t>fire for 57 </a:t>
            </a:r>
            <a:r>
              <a:rPr lang="en-US" sz="1600" dirty="0" smtClean="0"/>
              <a:t>seconds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Space tourists can hitch ride for extended zero-g ride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All passengers and crew eligible for astronaut wings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5242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>
                <a:effectLst/>
              </a:rPr>
              <a:t>How do we quickly convert a Passenger Aircraft into a Freighter</a:t>
            </a:r>
            <a:endParaRPr lang="en-US" sz="2800" dirty="0"/>
          </a:p>
        </p:txBody>
      </p:sp>
      <p:pic>
        <p:nvPicPr>
          <p:cNvPr id="4" name="Content Placeholder 3" descr="C:\Users\admin\Desktop\26may2015\Concorde - PCM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4562474"/>
            <a:ext cx="8073367" cy="158115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84340" y="5791200"/>
            <a:ext cx="1978660" cy="2336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00" dirty="0">
                <a:effectLst/>
                <a:latin typeface="Calibri"/>
                <a:ea typeface="Times New Roman"/>
                <a:cs typeface="Times New Roman"/>
              </a:rPr>
              <a:t>HSA = 300 </a:t>
            </a:r>
            <a:r>
              <a:rPr lang="en-US" sz="900" dirty="0" err="1">
                <a:effectLst/>
                <a:latin typeface="Calibri"/>
                <a:ea typeface="Times New Roman"/>
                <a:cs typeface="Times New Roman"/>
              </a:rPr>
              <a:t>ft</a:t>
            </a:r>
            <a:r>
              <a:rPr lang="en-US" sz="900" dirty="0">
                <a:effectLst/>
                <a:latin typeface="Calibri"/>
                <a:ea typeface="Times New Roman"/>
                <a:cs typeface="Times New Roman"/>
              </a:rPr>
              <a:t> (Concorde is only 200 </a:t>
            </a:r>
            <a:r>
              <a:rPr lang="en-US" sz="900" dirty="0" err="1">
                <a:effectLst/>
                <a:latin typeface="Calibri"/>
                <a:ea typeface="Times New Roman"/>
                <a:cs typeface="Times New Roman"/>
              </a:rPr>
              <a:t>ft</a:t>
            </a:r>
            <a:r>
              <a:rPr lang="en-US" sz="900" dirty="0">
                <a:effectLst/>
                <a:latin typeface="Calibri"/>
                <a:ea typeface="Times New Roman"/>
                <a:cs typeface="Times New Roman"/>
              </a:rPr>
              <a:t>)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457200" y="6172200"/>
            <a:ext cx="83058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107690" y="4298314"/>
            <a:ext cx="3004820" cy="2641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effectLst/>
                <a:latin typeface="Times New Roman"/>
                <a:ea typeface="Times New Roman"/>
                <a:cs typeface="Times New Roman"/>
              </a:rPr>
              <a:t>One of four 48’ long PCM detached for clarity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5048252" y="4572000"/>
            <a:ext cx="361952" cy="304801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flipV="1">
            <a:off x="2514600" y="5110480"/>
            <a:ext cx="0" cy="344806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295275" y="1143000"/>
            <a:ext cx="8686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Start </a:t>
            </a:r>
            <a:r>
              <a:rPr lang="en-US" dirty="0"/>
              <a:t>with an aircraft that has a flat fuselage except for </a:t>
            </a:r>
            <a:r>
              <a:rPr lang="en-US" dirty="0" smtClean="0"/>
              <a:t>flight deck.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Attach </a:t>
            </a:r>
            <a:r>
              <a:rPr lang="en-US" dirty="0"/>
              <a:t>four (48 </a:t>
            </a:r>
            <a:r>
              <a:rPr lang="en-US" dirty="0" err="1"/>
              <a:t>ft</a:t>
            </a:r>
            <a:r>
              <a:rPr lang="en-US" dirty="0"/>
              <a:t> long) </a:t>
            </a:r>
            <a:r>
              <a:rPr lang="en-US" b="1" dirty="0">
                <a:solidFill>
                  <a:srgbClr val="0033CC"/>
                </a:solidFill>
              </a:rPr>
              <a:t>Passenger Compartment </a:t>
            </a:r>
            <a:r>
              <a:rPr lang="en-US" b="1" dirty="0" smtClean="0">
                <a:solidFill>
                  <a:srgbClr val="0033CC"/>
                </a:solidFill>
              </a:rPr>
              <a:t>Modules</a:t>
            </a:r>
            <a:r>
              <a:rPr lang="en-US" b="1" dirty="0" smtClean="0"/>
              <a:t>;</a:t>
            </a:r>
            <a:r>
              <a:rPr lang="en-US" dirty="0" smtClean="0"/>
              <a:t> 75 passengers each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PCM</a:t>
            </a:r>
            <a:r>
              <a:rPr lang="en-US" dirty="0" smtClean="0"/>
              <a:t> </a:t>
            </a:r>
            <a:r>
              <a:rPr lang="en-US" dirty="0"/>
              <a:t>are totally </a:t>
            </a:r>
            <a:r>
              <a:rPr lang="en-US" dirty="0" smtClean="0"/>
              <a:t>self-contain; include passenger </a:t>
            </a:r>
            <a:r>
              <a:rPr lang="en-US" dirty="0"/>
              <a:t>chairs, windows, galleys, bathrooms, HVAC, oxygen, CO2 absorbing </a:t>
            </a:r>
            <a:r>
              <a:rPr lang="en-US" dirty="0" err="1"/>
              <a:t>LiOH</a:t>
            </a:r>
            <a:r>
              <a:rPr lang="en-US" dirty="0"/>
              <a:t> canisters, pressurization system and doorways, </a:t>
            </a:r>
            <a:r>
              <a:rPr lang="en-US" dirty="0" smtClean="0"/>
              <a:t>&amp; </a:t>
            </a:r>
            <a:r>
              <a:rPr lang="en-US" dirty="0"/>
              <a:t>parachutes large enough to support a single </a:t>
            </a:r>
            <a:r>
              <a:rPr lang="en-US" dirty="0">
                <a:solidFill>
                  <a:srgbClr val="0033CC"/>
                </a:solidFill>
              </a:rPr>
              <a:t>PCM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Passengers </a:t>
            </a:r>
            <a:r>
              <a:rPr lang="en-US" dirty="0" smtClean="0">
                <a:solidFill>
                  <a:srgbClr val="FF0000"/>
                </a:solidFill>
              </a:rPr>
              <a:t>SURVIVE</a:t>
            </a:r>
            <a:r>
              <a:rPr lang="en-US" dirty="0" smtClean="0"/>
              <a:t> mid-air catastrophes.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PCM </a:t>
            </a:r>
            <a:r>
              <a:rPr lang="en-US" dirty="0" smtClean="0"/>
              <a:t>are removed at airport with passengers &amp; luggage and are transported to connecting flight and loaded separately after plane is fueled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Passengers are moved with </a:t>
            </a:r>
            <a:r>
              <a:rPr lang="en-US" dirty="0" smtClean="0">
                <a:solidFill>
                  <a:srgbClr val="0033CC"/>
                </a:solidFill>
              </a:rPr>
              <a:t>PCM</a:t>
            </a:r>
            <a:r>
              <a:rPr lang="en-US" dirty="0" smtClean="0"/>
              <a:t> at connecting airports; no more dashing across airport to catch a connecting flight (for most people)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 flipV="1">
            <a:off x="3429000" y="5165725"/>
            <a:ext cx="0" cy="344806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 flipV="1">
            <a:off x="4610100" y="5125720"/>
            <a:ext cx="0" cy="344806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flipV="1">
            <a:off x="5867400" y="5110480"/>
            <a:ext cx="0" cy="344806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7193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" y="76200"/>
            <a:ext cx="8991600" cy="9144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effectLst/>
              </a:rPr>
              <a:t>Compare the proposed system with the Andrews Space Peregrine reusable launch </a:t>
            </a:r>
            <a:r>
              <a:rPr lang="en-US" sz="2800" b="1" dirty="0" smtClean="0">
                <a:effectLst/>
              </a:rPr>
              <a:t>vehicle</a:t>
            </a:r>
            <a:endParaRPr lang="en-US" sz="2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257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2500" b="1" dirty="0" smtClean="0">
                <a:solidFill>
                  <a:srgbClr val="FF0000"/>
                </a:solidFill>
              </a:rPr>
              <a:t>+ 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  <a:latin typeface="+mn-lt"/>
              </a:rPr>
              <a:t>Our </a:t>
            </a:r>
            <a:r>
              <a:rPr lang="en-US" sz="2500" dirty="0">
                <a:solidFill>
                  <a:schemeClr val="tx1"/>
                </a:solidFill>
                <a:latin typeface="+mn-lt"/>
              </a:rPr>
              <a:t>system focuses on dual use of the aircraft while the Peregrine is single purpose.  As a result:</a:t>
            </a:r>
            <a:endParaRPr lang="en-US" sz="44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sz="2100" dirty="0">
                <a:solidFill>
                  <a:schemeClr val="tx1"/>
                </a:solidFill>
                <a:latin typeface="+mn-lt"/>
              </a:rPr>
              <a:t>Our aircraft can be utilized 6 times per day for passenger services and once per night for ETO missions</a:t>
            </a:r>
          </a:p>
          <a:p>
            <a:pPr lvl="1"/>
            <a:r>
              <a:rPr lang="en-US" sz="2100" dirty="0">
                <a:solidFill>
                  <a:schemeClr val="tx1"/>
                </a:solidFill>
                <a:latin typeface="+mn-lt"/>
              </a:rPr>
              <a:t>The Peregrine can only be utilized to carry the 28 commercial missions per year; resulting in much higher fixed cost per mission.</a:t>
            </a:r>
          </a:p>
          <a:p>
            <a:pPr lvl="0"/>
            <a:r>
              <a:rPr lang="en-US" sz="2500" b="1" dirty="0" smtClean="0">
                <a:solidFill>
                  <a:srgbClr val="FF0000"/>
                </a:solidFill>
                <a:latin typeface="+mn-lt"/>
              </a:rPr>
              <a:t>+ </a:t>
            </a:r>
            <a:r>
              <a:rPr lang="en-US" sz="2500" dirty="0" smtClean="0">
                <a:solidFill>
                  <a:schemeClr val="tx1"/>
                </a:solidFill>
                <a:latin typeface="+mn-lt"/>
              </a:rPr>
              <a:t> Our </a:t>
            </a:r>
            <a:r>
              <a:rPr lang="en-US" sz="2500" dirty="0">
                <a:solidFill>
                  <a:schemeClr val="tx1"/>
                </a:solidFill>
                <a:latin typeface="+mn-lt"/>
              </a:rPr>
              <a:t>system </a:t>
            </a:r>
            <a:r>
              <a:rPr lang="en-US" sz="2500" dirty="0" smtClean="0">
                <a:solidFill>
                  <a:schemeClr val="tx1"/>
                </a:solidFill>
                <a:latin typeface="+mn-lt"/>
              </a:rPr>
              <a:t>has </a:t>
            </a:r>
            <a:r>
              <a:rPr lang="en-US" sz="2500" dirty="0">
                <a:solidFill>
                  <a:schemeClr val="tx1"/>
                </a:solidFill>
                <a:latin typeface="+mn-lt"/>
              </a:rPr>
              <a:t>3 times more thrust from the air breathing engines.  </a:t>
            </a:r>
            <a:r>
              <a:rPr lang="en-US" sz="2500" dirty="0" smtClean="0">
                <a:solidFill>
                  <a:schemeClr val="tx1"/>
                </a:solidFill>
                <a:latin typeface="+mn-lt"/>
              </a:rPr>
              <a:t>Results in 3 </a:t>
            </a:r>
            <a:r>
              <a:rPr lang="en-US" sz="2500" dirty="0">
                <a:solidFill>
                  <a:schemeClr val="tx1"/>
                </a:solidFill>
                <a:latin typeface="+mn-lt"/>
              </a:rPr>
              <a:t>x</a:t>
            </a:r>
            <a:r>
              <a:rPr lang="en-US" sz="2500" dirty="0" smtClean="0">
                <a:solidFill>
                  <a:schemeClr val="tx1"/>
                </a:solidFill>
                <a:latin typeface="+mn-lt"/>
              </a:rPr>
              <a:t> MTOW, --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</a:t>
            </a:r>
            <a:r>
              <a:rPr lang="en-US" sz="2500" dirty="0" smtClean="0">
                <a:solidFill>
                  <a:schemeClr val="tx1"/>
                </a:solidFill>
                <a:latin typeface="+mn-lt"/>
              </a:rPr>
              <a:t> our </a:t>
            </a:r>
            <a:r>
              <a:rPr lang="en-US" sz="2500" dirty="0">
                <a:solidFill>
                  <a:schemeClr val="tx1"/>
                </a:solidFill>
                <a:latin typeface="+mn-lt"/>
              </a:rPr>
              <a:t>upper stage </a:t>
            </a:r>
            <a:r>
              <a:rPr lang="en-US" sz="2500" dirty="0" smtClean="0">
                <a:solidFill>
                  <a:schemeClr val="tx1"/>
                </a:solidFill>
                <a:latin typeface="+mn-lt"/>
              </a:rPr>
              <a:t>is &gt; </a:t>
            </a:r>
            <a:r>
              <a:rPr lang="en-US" sz="2500" dirty="0">
                <a:solidFill>
                  <a:schemeClr val="tx1"/>
                </a:solidFill>
                <a:latin typeface="+mn-lt"/>
              </a:rPr>
              <a:t>3 times more massive.  </a:t>
            </a:r>
            <a:endParaRPr lang="en-US" sz="44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sz="2500" b="1" dirty="0" smtClean="0">
                <a:solidFill>
                  <a:schemeClr val="tx1"/>
                </a:solidFill>
                <a:latin typeface="+mn-lt"/>
              </a:rPr>
              <a:t>?</a:t>
            </a:r>
            <a:r>
              <a:rPr lang="en-US" sz="2500" dirty="0" smtClean="0">
                <a:solidFill>
                  <a:schemeClr val="tx1"/>
                </a:solidFill>
                <a:latin typeface="+mn-lt"/>
              </a:rPr>
              <a:t>  Our </a:t>
            </a:r>
            <a:r>
              <a:rPr lang="en-US" sz="2500" dirty="0">
                <a:solidFill>
                  <a:schemeClr val="tx1"/>
                </a:solidFill>
                <a:latin typeface="+mn-lt"/>
              </a:rPr>
              <a:t>upper stage is deployed from a payload bay </a:t>
            </a:r>
            <a:endParaRPr lang="en-US" sz="25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sz="2100" dirty="0" smtClean="0">
                <a:solidFill>
                  <a:schemeClr val="tx1"/>
                </a:solidFill>
                <a:latin typeface="+mn-lt"/>
              </a:rPr>
              <a:t>Peregrine </a:t>
            </a:r>
            <a:r>
              <a:rPr lang="en-US" sz="2100" dirty="0">
                <a:solidFill>
                  <a:schemeClr val="tx1"/>
                </a:solidFill>
                <a:latin typeface="+mn-lt"/>
              </a:rPr>
              <a:t>is deployed from a bomb bay. </a:t>
            </a:r>
            <a:endParaRPr lang="en-US" sz="46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sz="2500" b="1" dirty="0" smtClean="0">
                <a:solidFill>
                  <a:srgbClr val="FF0000"/>
                </a:solidFill>
                <a:latin typeface="+mn-lt"/>
              </a:rPr>
              <a:t>+ </a:t>
            </a:r>
            <a:r>
              <a:rPr lang="en-US" sz="2500" dirty="0" smtClean="0">
                <a:solidFill>
                  <a:schemeClr val="tx1"/>
                </a:solidFill>
                <a:latin typeface="+mn-lt"/>
              </a:rPr>
              <a:t> Our </a:t>
            </a:r>
            <a:r>
              <a:rPr lang="en-US" sz="2500" dirty="0">
                <a:solidFill>
                  <a:schemeClr val="tx1"/>
                </a:solidFill>
                <a:latin typeface="+mn-lt"/>
              </a:rPr>
              <a:t>flat fuselage design will accommodate changes in the Cargo Bay Module for oversized and odd size </a:t>
            </a:r>
            <a:r>
              <a:rPr lang="en-US" sz="2500" dirty="0" smtClean="0">
                <a:solidFill>
                  <a:schemeClr val="tx1"/>
                </a:solidFill>
                <a:latin typeface="+mn-lt"/>
              </a:rPr>
              <a:t>payloads 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  <a:latin typeface="+mn-lt"/>
              </a:rPr>
              <a:t>Peregrine </a:t>
            </a:r>
            <a:r>
              <a:rPr lang="en-US" sz="2100" dirty="0">
                <a:solidFill>
                  <a:schemeClr val="tx1"/>
                </a:solidFill>
                <a:latin typeface="+mn-lt"/>
              </a:rPr>
              <a:t>bomb bay dimensions wouldn’t appear to be easily changed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</a:t>
            </a:r>
            <a:endParaRPr lang="en-US" sz="41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sz="2500" b="1" dirty="0" smtClean="0">
                <a:solidFill>
                  <a:srgbClr val="FF0000"/>
                </a:solidFill>
                <a:latin typeface="+mn-lt"/>
              </a:rPr>
              <a:t>+ </a:t>
            </a:r>
            <a:r>
              <a:rPr lang="en-US" sz="2500" dirty="0" smtClean="0">
                <a:solidFill>
                  <a:schemeClr val="tx1"/>
                </a:solidFill>
                <a:latin typeface="+mn-lt"/>
              </a:rPr>
              <a:t> Our </a:t>
            </a:r>
            <a:r>
              <a:rPr lang="en-US" sz="2500" dirty="0">
                <a:solidFill>
                  <a:schemeClr val="tx1"/>
                </a:solidFill>
                <a:latin typeface="+mn-lt"/>
              </a:rPr>
              <a:t>system emphasizes LOX-LH2 upper stage (and LOX-LH2 aircraft rocket engines for the 2</a:t>
            </a:r>
            <a:r>
              <a:rPr lang="en-US" sz="2500" baseline="30000" dirty="0">
                <a:solidFill>
                  <a:schemeClr val="tx1"/>
                </a:solidFill>
                <a:latin typeface="+mn-lt"/>
              </a:rPr>
              <a:t>nd</a:t>
            </a:r>
            <a:r>
              <a:rPr lang="en-US" sz="2500" dirty="0">
                <a:solidFill>
                  <a:schemeClr val="tx1"/>
                </a:solidFill>
                <a:latin typeface="+mn-lt"/>
              </a:rPr>
              <a:t> generation</a:t>
            </a:r>
            <a:r>
              <a:rPr lang="en-US" sz="2500" dirty="0" smtClean="0">
                <a:solidFill>
                  <a:schemeClr val="tx1"/>
                </a:solidFill>
                <a:latin typeface="+mn-lt"/>
              </a:rPr>
              <a:t>) 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  <a:latin typeface="+mn-lt"/>
              </a:rPr>
              <a:t>Peregrine </a:t>
            </a:r>
            <a:r>
              <a:rPr lang="en-US" sz="2100" dirty="0">
                <a:solidFill>
                  <a:schemeClr val="tx1"/>
                </a:solidFill>
                <a:latin typeface="+mn-lt"/>
              </a:rPr>
              <a:t>currently shows only solid rocket propulsion for the upper stage. </a:t>
            </a:r>
          </a:p>
          <a:p>
            <a:pPr lvl="0"/>
            <a:r>
              <a:rPr lang="en-US" sz="2500" b="1" dirty="0" smtClean="0">
                <a:solidFill>
                  <a:srgbClr val="FF0000"/>
                </a:solidFill>
                <a:latin typeface="+mn-lt"/>
              </a:rPr>
              <a:t>+ </a:t>
            </a:r>
            <a:r>
              <a:rPr lang="en-US" sz="2500" dirty="0" smtClean="0">
                <a:solidFill>
                  <a:schemeClr val="tx1"/>
                </a:solidFill>
                <a:latin typeface="+mn-lt"/>
              </a:rPr>
              <a:t> Our larger </a:t>
            </a:r>
            <a:r>
              <a:rPr lang="en-US" sz="2500" dirty="0">
                <a:solidFill>
                  <a:schemeClr val="tx1"/>
                </a:solidFill>
                <a:latin typeface="+mn-lt"/>
              </a:rPr>
              <a:t>total mass to </a:t>
            </a:r>
            <a:r>
              <a:rPr lang="en-US" sz="2500" dirty="0" smtClean="0">
                <a:solidFill>
                  <a:schemeClr val="tx1"/>
                </a:solidFill>
                <a:latin typeface="+mn-lt"/>
              </a:rPr>
              <a:t>orbit means a totally reusable </a:t>
            </a:r>
            <a:r>
              <a:rPr lang="en-US" sz="2500" dirty="0">
                <a:solidFill>
                  <a:schemeClr val="tx1"/>
                </a:solidFill>
                <a:latin typeface="+mn-lt"/>
              </a:rPr>
              <a:t>upper stage </a:t>
            </a:r>
            <a:r>
              <a:rPr lang="en-US" sz="2500" dirty="0" smtClean="0">
                <a:solidFill>
                  <a:schemeClr val="tx1"/>
                </a:solidFill>
                <a:latin typeface="+mn-lt"/>
              </a:rPr>
              <a:t>can </a:t>
            </a:r>
            <a:r>
              <a:rPr lang="en-US" sz="2500" dirty="0">
                <a:solidFill>
                  <a:schemeClr val="tx1"/>
                </a:solidFill>
                <a:latin typeface="+mn-lt"/>
              </a:rPr>
              <a:t>still </a:t>
            </a:r>
            <a:r>
              <a:rPr lang="en-US" sz="2500" dirty="0" smtClean="0">
                <a:solidFill>
                  <a:schemeClr val="tx1"/>
                </a:solidFill>
                <a:latin typeface="+mn-lt"/>
              </a:rPr>
              <a:t>deliver minimum 10 </a:t>
            </a:r>
            <a:r>
              <a:rPr lang="en-US" sz="2500" dirty="0">
                <a:solidFill>
                  <a:schemeClr val="tx1"/>
                </a:solidFill>
                <a:latin typeface="+mn-lt"/>
              </a:rPr>
              <a:t>tons of useful payload to orbit.  </a:t>
            </a:r>
            <a:endParaRPr lang="en-US" sz="25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sz="2100" dirty="0" smtClean="0">
                <a:solidFill>
                  <a:schemeClr val="tx1"/>
                </a:solidFill>
                <a:latin typeface="+mn-lt"/>
              </a:rPr>
              <a:t>Peregrine </a:t>
            </a:r>
            <a:r>
              <a:rPr lang="en-US" sz="2100" dirty="0">
                <a:solidFill>
                  <a:schemeClr val="tx1"/>
                </a:solidFill>
                <a:latin typeface="+mn-lt"/>
              </a:rPr>
              <a:t>is 1/3 </a:t>
            </a:r>
            <a:r>
              <a:rPr lang="en-US" sz="2100" dirty="0" smtClean="0">
                <a:solidFill>
                  <a:schemeClr val="tx1"/>
                </a:solidFill>
                <a:latin typeface="+mn-lt"/>
              </a:rPr>
              <a:t>size </a:t>
            </a:r>
            <a:r>
              <a:rPr lang="en-US" sz="2100" dirty="0">
                <a:solidFill>
                  <a:schemeClr val="tx1"/>
                </a:solidFill>
                <a:latin typeface="+mn-lt"/>
              </a:rPr>
              <a:t>and uses less efficient solid propellants for the upper stage, </a:t>
            </a:r>
            <a:r>
              <a:rPr lang="en-US" sz="2100" dirty="0" smtClean="0">
                <a:solidFill>
                  <a:schemeClr val="tx1"/>
                </a:solidFill>
                <a:latin typeface="+mn-lt"/>
              </a:rPr>
              <a:t>very </a:t>
            </a:r>
            <a:r>
              <a:rPr lang="en-US" sz="2100" dirty="0">
                <a:solidFill>
                  <a:schemeClr val="tx1"/>
                </a:solidFill>
                <a:latin typeface="+mn-lt"/>
              </a:rPr>
              <a:t>doubtful if </a:t>
            </a:r>
            <a:r>
              <a:rPr lang="en-US" sz="2100" dirty="0" smtClean="0">
                <a:solidFill>
                  <a:schemeClr val="tx1"/>
                </a:solidFill>
                <a:latin typeface="+mn-lt"/>
              </a:rPr>
              <a:t>such </a:t>
            </a:r>
            <a:r>
              <a:rPr lang="en-US" sz="2100" dirty="0">
                <a:solidFill>
                  <a:schemeClr val="tx1"/>
                </a:solidFill>
                <a:latin typeface="+mn-lt"/>
              </a:rPr>
              <a:t>upper stage system could ever be within an order of magnitude in </a:t>
            </a:r>
            <a:r>
              <a:rPr lang="en-US" sz="2100" dirty="0" smtClean="0">
                <a:solidFill>
                  <a:schemeClr val="tx1"/>
                </a:solidFill>
                <a:latin typeface="+mn-lt"/>
              </a:rPr>
              <a:t>$/</a:t>
            </a:r>
            <a:r>
              <a:rPr lang="en-US" sz="2100" dirty="0" err="1" smtClean="0">
                <a:solidFill>
                  <a:schemeClr val="tx1"/>
                </a:solidFill>
                <a:latin typeface="+mn-lt"/>
              </a:rPr>
              <a:t>lb</a:t>
            </a:r>
            <a:r>
              <a:rPr lang="en-US" sz="2100" dirty="0" smtClean="0">
                <a:solidFill>
                  <a:schemeClr val="tx1"/>
                </a:solidFill>
                <a:latin typeface="+mn-lt"/>
              </a:rPr>
              <a:t> of </a:t>
            </a:r>
            <a:r>
              <a:rPr lang="en-US" sz="2100" dirty="0">
                <a:solidFill>
                  <a:schemeClr val="tx1"/>
                </a:solidFill>
                <a:latin typeface="+mn-lt"/>
              </a:rPr>
              <a:t>our </a:t>
            </a:r>
            <a:r>
              <a:rPr lang="en-US" sz="2100" dirty="0" smtClean="0">
                <a:solidFill>
                  <a:schemeClr val="tx1"/>
                </a:solidFill>
                <a:latin typeface="+mn-lt"/>
              </a:rPr>
              <a:t>totally reusable </a:t>
            </a:r>
            <a:r>
              <a:rPr lang="en-US" sz="2100" dirty="0">
                <a:solidFill>
                  <a:schemeClr val="tx1"/>
                </a:solidFill>
                <a:latin typeface="+mn-lt"/>
              </a:rPr>
              <a:t>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9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effectLst/>
              </a:rPr>
              <a:t>Strategic Military Advantages </a:t>
            </a:r>
            <a:r>
              <a:rPr lang="en-US" sz="2800" b="1" dirty="0">
                <a:effectLst/>
              </a:rPr>
              <a:t>of </a:t>
            </a:r>
            <a:r>
              <a:rPr lang="en-US" sz="2800" b="1" dirty="0" smtClean="0">
                <a:effectLst/>
              </a:rPr>
              <a:t>civilian </a:t>
            </a:r>
            <a:r>
              <a:rPr lang="en-US" sz="2800" b="1" dirty="0">
                <a:effectLst/>
              </a:rPr>
              <a:t>PTP-HSA with ETO </a:t>
            </a:r>
            <a:r>
              <a:rPr lang="en-US" sz="2800" b="1" dirty="0" smtClean="0">
                <a:effectLst/>
              </a:rPr>
              <a:t>capability:  Fleet of 1,000 aircraft</a:t>
            </a:r>
            <a:endParaRPr lang="en-US" sz="2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+mn-lt"/>
              </a:rPr>
              <a:t>On any given day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: 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6,000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sorties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will transport 300 passengers at least 4,000 miles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1.8 million passengers daily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>
                <a:solidFill>
                  <a:schemeClr val="tx1"/>
                </a:solidFill>
                <a:latin typeface="+mn-lt"/>
              </a:rPr>
              <a:t>On any given day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:  1,000 sorties could take place to remove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1,000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enemy satellites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or 1,000 pieces of orbital debris via each sortie spraying tons of water in their pathway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On any given day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:  1,000 sorties could launch 1,000 replacement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satellites. 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One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any given 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day: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1,000 sorties could send 200,000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lb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military payloads from above the KARMAN line to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fulfill the requirements of SUSTAIN (Small Unit Space Transport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And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Insertion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r>
              <a:rPr lang="en-US" sz="2000" b="1" dirty="0">
                <a:solidFill>
                  <a:schemeClr val="tx1"/>
                </a:solidFill>
                <a:latin typeface="+mn-lt"/>
              </a:rPr>
              <a:t>On any given 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day: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100 sorties could launch a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mission to Mars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at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a fraction of the cost for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traditional launch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operations;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</a:rPr>
              <a:t>Instead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of launching 10-100 ton SLS rockets, 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</a:rPr>
              <a:t>Launch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100-10 ton payloads to LEO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with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1/10</a:t>
            </a:r>
            <a:r>
              <a:rPr lang="en-US" b="1" baseline="30000" dirty="0" smtClean="0">
                <a:solidFill>
                  <a:schemeClr val="tx1"/>
                </a:solidFill>
                <a:latin typeface="+mn-lt"/>
              </a:rPr>
              <a:t>th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fleet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of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aircraft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+mn-lt"/>
              </a:rPr>
              <a:t>Total Cost $430M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= $4.3M for 10 tons of payload to LEO =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$215 per pound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</a:rPr>
              <a:t>$1.5M for HSA + $2.8M for upper stage.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557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4400" b="1" dirty="0" smtClean="0"/>
              <a:t>CONCLUSION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+mn-lt"/>
              </a:rPr>
              <a:t>We hope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we have provided ample evidence to prove that there is some merit to an aircraft that is propelled by a rocket engine to very high Mach numbers and very high altitude to achieve great average speed and reduced costs.  </a:t>
            </a:r>
            <a:endParaRPr lang="en-US" sz="16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+mn-lt"/>
              </a:rPr>
              <a:t>This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paper should provide convincing evidence that such an aircraft would be extremely competitive in the commercial passenger mid-range Point-To-Point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markets.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+mn-lt"/>
              </a:rPr>
              <a:t>Very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recently, Boeing forecast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demand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for </a:t>
            </a:r>
            <a:r>
              <a:rPr lang="en-US" sz="1600" b="1" dirty="0">
                <a:solidFill>
                  <a:srgbClr val="C00000"/>
                </a:solidFill>
                <a:latin typeface="+mn-lt"/>
              </a:rPr>
              <a:t>38,050 new airplanes valued at $5.6 Trillion over the next 20 years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.   </a:t>
            </a:r>
            <a:endParaRPr lang="en-US" sz="16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Now </a:t>
            </a:r>
            <a:r>
              <a:rPr lang="en-US" sz="1600" b="1" dirty="0">
                <a:solidFill>
                  <a:schemeClr val="tx1"/>
                </a:solidFill>
                <a:latin typeface="+mn-lt"/>
              </a:rPr>
              <a:t>is the time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for a new supersonic aircraft to be developed to meet this demand.  </a:t>
            </a:r>
            <a:endParaRPr lang="en-US" sz="16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Now </a:t>
            </a:r>
            <a:r>
              <a:rPr lang="en-US" sz="1600" b="1" dirty="0">
                <a:solidFill>
                  <a:schemeClr val="tx1"/>
                </a:solidFill>
                <a:latin typeface="+mn-lt"/>
              </a:rPr>
              <a:t>is the time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 to develop an Earth-To-Orbit supersonic air launcher that can finally move us away from missile technology to a totally reusable ETO system.  </a:t>
            </a:r>
            <a:endParaRPr lang="en-US" sz="16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+mn-lt"/>
              </a:rPr>
              <a:t>We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hope that you agree that only because the aircraft is designed for the gigantic commercial PTP passenger market, that there is finally a financial rationale for developing a supersonic air launcher for ETO market.</a:t>
            </a:r>
          </a:p>
          <a:p>
            <a:r>
              <a:rPr lang="en-US" sz="1600" b="1" dirty="0">
                <a:solidFill>
                  <a:schemeClr val="tx1"/>
                </a:solidFill>
                <a:latin typeface="+mn-lt"/>
              </a:rPr>
              <a:t>The next step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with this concept is for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government and the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aviation industry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to: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  <a:latin typeface="+mn-lt"/>
              </a:rPr>
              <a:t>take </a:t>
            </a:r>
            <a:r>
              <a:rPr lang="en-US" sz="1400" dirty="0">
                <a:solidFill>
                  <a:schemeClr val="tx1"/>
                </a:solidFill>
                <a:latin typeface="+mn-lt"/>
              </a:rPr>
              <a:t>a closer look, </a:t>
            </a:r>
            <a:endParaRPr lang="en-US" sz="1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sz="1400" dirty="0" smtClean="0">
                <a:solidFill>
                  <a:schemeClr val="tx1"/>
                </a:solidFill>
                <a:latin typeface="+mn-lt"/>
              </a:rPr>
              <a:t>fund </a:t>
            </a:r>
            <a:r>
              <a:rPr lang="en-US" sz="1400" dirty="0">
                <a:solidFill>
                  <a:schemeClr val="tx1"/>
                </a:solidFill>
                <a:latin typeface="+mn-lt"/>
              </a:rPr>
              <a:t>an in-depth study, and </a:t>
            </a:r>
            <a:endParaRPr lang="en-US" sz="1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sz="1400" dirty="0" smtClean="0">
                <a:solidFill>
                  <a:schemeClr val="tx1"/>
                </a:solidFill>
                <a:latin typeface="+mn-lt"/>
              </a:rPr>
              <a:t>conduct </a:t>
            </a:r>
            <a:r>
              <a:rPr lang="en-US" sz="1400" dirty="0">
                <a:solidFill>
                  <a:schemeClr val="tx1"/>
                </a:solidFill>
                <a:latin typeface="+mn-lt"/>
              </a:rPr>
              <a:t>experiments to prove the 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concept. 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Otherwise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, passenger service will be </a:t>
            </a:r>
            <a:r>
              <a:rPr lang="en-US" sz="1600" u="sng" dirty="0">
                <a:solidFill>
                  <a:schemeClr val="tx1"/>
                </a:solidFill>
                <a:latin typeface="+mn-lt"/>
              </a:rPr>
              <a:t>stuck at sub-sonic speeds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for many years to come, but most importantly, the cost of going into space and the envision of thousands of visitors per </a:t>
            </a:r>
            <a:r>
              <a:rPr lang="en-US" sz="1600">
                <a:solidFill>
                  <a:schemeClr val="tx1"/>
                </a:solidFill>
                <a:latin typeface="+mn-lt"/>
              </a:rPr>
              <a:t>year </a:t>
            </a:r>
            <a:r>
              <a:rPr lang="en-US" sz="1600" smtClean="0">
                <a:solidFill>
                  <a:schemeClr val="tx1"/>
                </a:solidFill>
                <a:latin typeface="+mn-lt"/>
              </a:rPr>
              <a:t>traveling to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a </a:t>
            </a:r>
            <a:r>
              <a:rPr lang="en-US" sz="1600" b="1" u="sng" dirty="0">
                <a:solidFill>
                  <a:schemeClr val="tx1"/>
                </a:solidFill>
                <a:latin typeface="+mn-lt"/>
              </a:rPr>
              <a:t>space hotel will not be practical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with the current </a:t>
            </a:r>
            <a:r>
              <a:rPr lang="en-US" sz="1600" b="1" dirty="0">
                <a:solidFill>
                  <a:srgbClr val="0033CC"/>
                </a:solidFill>
                <a:latin typeface="+mn-lt"/>
              </a:rPr>
              <a:t>foreseeable evolution of missile derived launch systems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.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81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</a:rPr>
              <a:t>CONCEPT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:  Originated as a result of Thorpe’s proposal to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Darpa’s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ALASA program.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+mn-lt"/>
              </a:rPr>
              <a:t>SERIES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:  Follow-on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paper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to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our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2012 and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2014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work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+mn-lt"/>
              </a:rPr>
              <a:t>PURPOSE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:  Provide high-level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concept that shows a Hybrid Suborbital Aircraft (HSA) can be used for passenger Point-To-Point (PTP) and Earth-To-Orbit (ETO) operations to achieve remarkable costs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reductions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+mn-lt"/>
              </a:rPr>
              <a:t>RELATIONSHIP: 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This work was performed to satisfy the opportunity promoted in Thorpe’s “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Space Billets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” paper 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Space Billets = Provide guaranteed flight rate at a very low fixed price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+mn-lt"/>
              </a:rPr>
              <a:t>IN THIS PAPER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:  We looked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at several supersonic aircraft and validate their performance against our flight simulation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program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+mn-lt"/>
              </a:rPr>
              <a:t>GOAL OF AIRCRAFT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:  Transport 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300</a:t>
            </a:r>
            <a:r>
              <a:rPr lang="en-US" sz="1800" baseline="30000" dirty="0">
                <a:solidFill>
                  <a:schemeClr val="tx1"/>
                </a:solidFill>
                <a:latin typeface="+mn-lt"/>
              </a:rPr>
              <a:t>+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passengers more than 5,000 miles or </a:t>
            </a:r>
            <a:endParaRPr lang="en-US" sz="18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deliver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200,000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lb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gross weight upper stage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&amp;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payload to the Karman line.  </a:t>
            </a:r>
            <a:endParaRPr lang="en-US" sz="1800" dirty="0" smtClean="0">
              <a:solidFill>
                <a:schemeClr val="tx1"/>
              </a:solidFill>
              <a:latin typeface="+mn-lt"/>
            </a:endParaRPr>
          </a:p>
          <a:p>
            <a:pPr lvl="2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200,000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</a:rPr>
              <a:t>lb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upper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stage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could deliver 40,000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lb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to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LEO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418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Autofit/>
          </a:bodyPr>
          <a:lstStyle/>
          <a:p>
            <a:r>
              <a:rPr lang="en-US" b="1" dirty="0" smtClean="0"/>
              <a:t>What We Determined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Autofit/>
          </a:bodyPr>
          <a:lstStyle/>
          <a:p>
            <a:pPr lvl="0"/>
            <a:r>
              <a:rPr lang="en-US" sz="2000" dirty="0">
                <a:solidFill>
                  <a:schemeClr val="tx1"/>
                </a:solidFill>
                <a:latin typeface="+mn-lt"/>
              </a:rPr>
              <a:t>What is the optimum flight scheme? 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  <a:latin typeface="+mn-lt"/>
              </a:rPr>
              <a:t>Do we utilize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combine cycle /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air breathing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engines OR utilize turbojet with rocket engines to highest speed and altitude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PTP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flight range, flight path, wing loads, and inlet conditions of the different versions of a 675,000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lb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gross weight PTP-HSA?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Maximum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staging speed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&amp; altitude</a:t>
            </a:r>
          </a:p>
          <a:p>
            <a:pPr lv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Airport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operations: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How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would our vehicle be more of a commercial success than the Concorde?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How do we load LH2, LOX,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</a:rPr>
              <a:t>Liq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methane, and Jet-A 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safely, quickly (less than 30 minutes), and cheaply?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Compare the proposed system with the Andrews Space Peregrine reusable launch vehicle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What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are the strategic military advantages of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a fleet of 1,000 aircraft?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Is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a Mars mission on any given day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possible?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663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92162"/>
          </a:xfrm>
        </p:spPr>
        <p:txBody>
          <a:bodyPr/>
          <a:lstStyle/>
          <a:p>
            <a:r>
              <a:rPr lang="en-US" sz="4400" b="1" dirty="0" smtClean="0"/>
              <a:t>Why Include Passenger Service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The commercial passenger airline industry absolutely dwarfs the Earth-to-Orbit (ETO) transportation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market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($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5,000B vs $2B) via 642 million passengers on 8.9 million airline flights each year vs less than 543 to EVER go into space with a maximum of only 26 commercial space flights each year.  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644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600" b="1" dirty="0"/>
              <a:t>Ground Rules and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What </a:t>
            </a:r>
            <a:r>
              <a:rPr lang="en-US" sz="3600" b="1" dirty="0"/>
              <a:t>We are Trying to </a:t>
            </a:r>
            <a:r>
              <a:rPr lang="en-US" sz="3600" b="1" dirty="0" smtClean="0"/>
              <a:t>Accomplish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575" y="1143000"/>
            <a:ext cx="9067800" cy="53340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To cause least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impact to airport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operations,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en-US" sz="1600" baseline="30000" dirty="0" smtClean="0">
                <a:solidFill>
                  <a:schemeClr val="tx1"/>
                </a:solidFill>
                <a:latin typeface="+mn-lt"/>
              </a:rPr>
              <a:t>st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generation aircraft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use (Jet-A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); 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  <a:latin typeface="+mn-lt"/>
              </a:rPr>
              <a:t>2</a:t>
            </a:r>
            <a:r>
              <a:rPr lang="en-US" sz="1400" baseline="30000" dirty="0" smtClean="0">
                <a:solidFill>
                  <a:schemeClr val="tx1"/>
                </a:solidFill>
                <a:latin typeface="+mn-lt"/>
              </a:rPr>
              <a:t>nd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+mn-lt"/>
              </a:rPr>
              <a:t>generation aircraft could use liquid hydrogen (LH2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) for greater range.  </a:t>
            </a:r>
            <a:endParaRPr lang="en-US" sz="44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sz="1600" dirty="0">
                <a:solidFill>
                  <a:schemeClr val="tx1"/>
                </a:solidFill>
                <a:latin typeface="+mn-lt"/>
              </a:rPr>
              <a:t>The aircraft should be modeled in passenger capacity, Maximum Take-Off Weight (MTOW), and range after the Boeing 2707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sz="1400" dirty="0">
                <a:solidFill>
                  <a:schemeClr val="tx1"/>
                </a:solidFill>
                <a:latin typeface="+mn-lt"/>
              </a:rPr>
              <a:t>300 passengers</a:t>
            </a:r>
          </a:p>
          <a:p>
            <a:pPr lvl="1"/>
            <a:r>
              <a:rPr lang="en-US" sz="1400" dirty="0">
                <a:solidFill>
                  <a:schemeClr val="tx1"/>
                </a:solidFill>
                <a:latin typeface="+mn-lt"/>
              </a:rPr>
              <a:t>675,000 </a:t>
            </a:r>
            <a:r>
              <a:rPr lang="en-US" sz="1400" dirty="0" err="1">
                <a:solidFill>
                  <a:schemeClr val="tx1"/>
                </a:solidFill>
                <a:latin typeface="+mn-lt"/>
              </a:rPr>
              <a:t>lb</a:t>
            </a:r>
            <a:r>
              <a:rPr lang="en-US" sz="1400" dirty="0">
                <a:solidFill>
                  <a:schemeClr val="tx1"/>
                </a:solidFill>
                <a:latin typeface="+mn-lt"/>
              </a:rPr>
              <a:t> MTOW</a:t>
            </a:r>
          </a:p>
          <a:p>
            <a:pPr lvl="1"/>
            <a:r>
              <a:rPr lang="en-US" sz="1400" dirty="0">
                <a:solidFill>
                  <a:schemeClr val="tx1"/>
                </a:solidFill>
                <a:latin typeface="+mn-lt"/>
              </a:rPr>
              <a:t>312,500 </a:t>
            </a:r>
            <a:r>
              <a:rPr lang="en-US" sz="1400" dirty="0" err="1">
                <a:solidFill>
                  <a:schemeClr val="tx1"/>
                </a:solidFill>
                <a:latin typeface="+mn-lt"/>
              </a:rPr>
              <a:t>lb</a:t>
            </a:r>
            <a:r>
              <a:rPr lang="en-US" sz="1400" dirty="0">
                <a:solidFill>
                  <a:schemeClr val="tx1"/>
                </a:solidFill>
                <a:latin typeface="+mn-lt"/>
              </a:rPr>
              <a:t> = 46,575 gallons of Jet-A fuel</a:t>
            </a:r>
          </a:p>
          <a:p>
            <a:pPr lvl="1"/>
            <a:r>
              <a:rPr lang="en-US" sz="1400" dirty="0">
                <a:solidFill>
                  <a:schemeClr val="tx1"/>
                </a:solidFill>
                <a:latin typeface="+mn-lt"/>
              </a:rPr>
              <a:t>6,000 mile range (the Boeing 2707 had a 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stated range </a:t>
            </a:r>
            <a:r>
              <a:rPr lang="en-US" sz="1400" dirty="0">
                <a:solidFill>
                  <a:schemeClr val="tx1"/>
                </a:solidFill>
                <a:latin typeface="+mn-lt"/>
              </a:rPr>
              <a:t>of only 4,250 nm with 275 passengers)</a:t>
            </a:r>
          </a:p>
          <a:p>
            <a:pPr lvl="1"/>
            <a:r>
              <a:rPr lang="en-US" sz="1400" dirty="0">
                <a:solidFill>
                  <a:schemeClr val="tx1"/>
                </a:solidFill>
                <a:latin typeface="+mn-lt"/>
              </a:rPr>
              <a:t>NO bent nose (the Boeing 2707 nose bent in two places)</a:t>
            </a:r>
          </a:p>
          <a:p>
            <a:pPr lvl="0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Expected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Revenue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/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flight:  $400,000 (300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pass.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* $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1,333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</a:rPr>
              <a:t>ave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ticket price one-way)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sz="1600" dirty="0">
                <a:solidFill>
                  <a:schemeClr val="tx1"/>
                </a:solidFill>
                <a:latin typeface="+mn-lt"/>
              </a:rPr>
              <a:t>6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flights/16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hour work day = $2.4M revenue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/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work-day vs $2,324,638 for Qantas Flight 7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Obtain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very high altitude &amp; high Mach then glides as far as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possible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OR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cruise @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Mach 5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sz="1600" dirty="0">
                <a:solidFill>
                  <a:schemeClr val="tx1"/>
                </a:solidFill>
                <a:latin typeface="+mn-lt"/>
              </a:rPr>
              <a:t>Target average velocity of Mach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4.5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sz="1600" dirty="0">
                <a:solidFill>
                  <a:schemeClr val="tx1"/>
                </a:solidFill>
                <a:latin typeface="+mn-lt"/>
              </a:rPr>
              <a:t>Minimum fleet size of 75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aircraft; target fleet size of 1,000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sz="1600" dirty="0">
                <a:solidFill>
                  <a:schemeClr val="tx1"/>
                </a:solidFill>
                <a:latin typeface="+mn-lt"/>
              </a:rPr>
              <a:t>Maximum development cost of $15B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sz="1600" dirty="0">
                <a:solidFill>
                  <a:schemeClr val="tx1"/>
                </a:solidFill>
                <a:latin typeface="+mn-lt"/>
              </a:rPr>
              <a:t>Be easily modified to launch upper rocket stages (and payloads) at Mach 6</a:t>
            </a:r>
            <a:r>
              <a:rPr lang="en-US" sz="1600" baseline="30000" dirty="0">
                <a:solidFill>
                  <a:schemeClr val="tx1"/>
                </a:solidFill>
                <a:latin typeface="+mn-lt"/>
              </a:rPr>
              <a:t>+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 or fly passengers </a:t>
            </a:r>
            <a:r>
              <a:rPr lang="en-US" sz="1600" b="1" u="sng" dirty="0">
                <a:solidFill>
                  <a:schemeClr val="tx1"/>
                </a:solidFill>
                <a:latin typeface="+mn-lt"/>
              </a:rPr>
              <a:t>on same day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sz="1600" dirty="0">
                <a:solidFill>
                  <a:schemeClr val="tx1"/>
                </a:solidFill>
                <a:latin typeface="+mn-lt"/>
              </a:rPr>
              <a:t>We have set a target of 20,000 </a:t>
            </a:r>
            <a:r>
              <a:rPr lang="en-US" sz="1600" dirty="0" err="1">
                <a:solidFill>
                  <a:schemeClr val="tx1"/>
                </a:solidFill>
                <a:latin typeface="+mn-lt"/>
              </a:rPr>
              <a:t>lb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 (10 tons) of useful payload if flown due east from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NASA-KSC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into a 100 mile circular orbit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.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734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sz="4800" b="1" dirty="0" smtClean="0"/>
              <a:t>To achieve these goals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Autofit/>
          </a:bodyPr>
          <a:lstStyle/>
          <a:p>
            <a:pPr lvl="0"/>
            <a:r>
              <a:rPr lang="en-US" sz="2000" dirty="0">
                <a:solidFill>
                  <a:schemeClr val="tx1"/>
                </a:solidFill>
                <a:latin typeface="+mn-lt"/>
              </a:rPr>
              <a:t>The aircraft must be extremely adaptable by being able to convert from a passenger aircraft into an ETO air launcher and back into a passenger aircraft within one work shift</a:t>
            </a:r>
          </a:p>
          <a:p>
            <a:pPr lv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No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horizontal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stabilizer (to provide longer platform)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No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retractable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wings (to reduce cost and complexity)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sz="2000" dirty="0">
                <a:solidFill>
                  <a:schemeClr val="tx1"/>
                </a:solidFill>
                <a:latin typeface="+mn-lt"/>
              </a:rPr>
              <a:t>Retractable forward canards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(to land at slower speeds)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sz="2000" dirty="0">
                <a:solidFill>
                  <a:schemeClr val="tx1"/>
                </a:solidFill>
                <a:latin typeface="+mn-lt"/>
              </a:rPr>
              <a:t>Airplane wing should be designed to take advantage of compression lift, such as the wing design by the XB-70 Valkyrie.</a:t>
            </a:r>
          </a:p>
          <a:p>
            <a:pPr lvl="0"/>
            <a:r>
              <a:rPr lang="en-US" sz="2000" dirty="0">
                <a:solidFill>
                  <a:schemeClr val="tx1"/>
                </a:solidFill>
                <a:latin typeface="+mn-lt"/>
              </a:rPr>
              <a:t>A lift-to-drag ratio (L/D) that is at least 75% of the maximum theoretical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L/D</a:t>
            </a: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Utilize the air inlet technique of the Concorde &amp; not the SR-71</a:t>
            </a:r>
          </a:p>
          <a:p>
            <a:pPr lv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Use four to six J-58 engines (or equivalent)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sz="2000" dirty="0">
                <a:solidFill>
                  <a:schemeClr val="tx1"/>
                </a:solidFill>
                <a:latin typeface="+mn-lt"/>
              </a:rPr>
              <a:t>Use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expander cycle, linear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aerospike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engines on each wing with multiple combustion chambers for each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engine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If placed inside J-58 engine,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</a:rPr>
              <a:t>aerospike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engines would need to produce 250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</a:rPr>
              <a:t>klb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thrust each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163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Autofit/>
          </a:bodyPr>
          <a:lstStyle/>
          <a:p>
            <a:r>
              <a:rPr lang="en-US" sz="2800" b="1" dirty="0"/>
              <a:t>Boeing 2707 in relation in size to common aircraft</a:t>
            </a:r>
          </a:p>
        </p:txBody>
      </p:sp>
      <p:pic>
        <p:nvPicPr>
          <p:cNvPr id="4" name="Content Placeholder 3" descr="http://3.bp.blogspot.com/-e1b8Yy0unoQ/Td0-X8-wlDI/AAAAAAAAB4M/q6OTLdncjxA/s1600/Boeing-SST-2707-300-TWA-web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636932"/>
            <a:ext cx="6934200" cy="49464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04800" y="9906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Aircraft is much larger than Boeing 787 even though they carry same # passengers because passengers sit 4 &amp; 5 abreast in the 2707, versus 9 abreast in 787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3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 smtClean="0"/>
              <a:t>Internal </a:t>
            </a:r>
            <a:r>
              <a:rPr lang="en-US" sz="2800" b="1" dirty="0"/>
              <a:t>schematic of </a:t>
            </a:r>
            <a:r>
              <a:rPr lang="en-US" sz="2800" b="1" dirty="0" smtClean="0"/>
              <a:t>Concorde </a:t>
            </a:r>
            <a:r>
              <a:rPr lang="en-US" sz="2800" b="1" dirty="0"/>
              <a:t>showing </a:t>
            </a:r>
            <a:r>
              <a:rPr lang="en-US" sz="2800" b="1" dirty="0" smtClean="0"/>
              <a:t>fuel </a:t>
            </a:r>
            <a:r>
              <a:rPr lang="en-US" sz="2800" b="1" dirty="0"/>
              <a:t>tanks, engines, </a:t>
            </a:r>
            <a:r>
              <a:rPr lang="en-US" sz="2800" b="1" dirty="0" smtClean="0"/>
              <a:t>&amp; </a:t>
            </a:r>
            <a:r>
              <a:rPr lang="en-US" sz="2800" b="1" dirty="0"/>
              <a:t>passenger </a:t>
            </a:r>
            <a:r>
              <a:rPr lang="en-US" sz="2800" b="1" dirty="0" smtClean="0"/>
              <a:t>chairs, </a:t>
            </a:r>
            <a:r>
              <a:rPr lang="en-US" sz="2800" b="1" dirty="0" err="1" smtClean="0"/>
              <a:t>etc</a:t>
            </a:r>
            <a:r>
              <a:rPr lang="en-US" sz="2800" b="1" dirty="0" smtClean="0"/>
              <a:t> </a:t>
            </a:r>
            <a:endParaRPr lang="en-US" sz="4800" dirty="0"/>
          </a:p>
        </p:txBody>
      </p:sp>
      <p:pic>
        <p:nvPicPr>
          <p:cNvPr id="4" name="Content Placeholder 3" descr="http://www.aerospaceweb.org/aircraft/jetliner/concorde/concorde_schem_0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295400"/>
            <a:ext cx="6985000" cy="438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781800" y="22098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NOTE:  The absence of a rear horizontal stabilizer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200" y="4267200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Boeing 2707 design </a:t>
            </a:r>
            <a:r>
              <a:rPr lang="en-US" dirty="0"/>
              <a:t>has a fuselage whose diameter varies over the cabin section.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is done to reduce the interference wave drag between wing and fuselage.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was not done on the Concorde as it was felt that the increase in production costs would be too high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For our vehicle</a:t>
            </a:r>
            <a:r>
              <a:rPr lang="en-US" dirty="0" smtClean="0"/>
              <a:t>, having the same </a:t>
            </a:r>
            <a:r>
              <a:rPr lang="en-US" dirty="0" smtClean="0"/>
              <a:t>width fuselage is VERY important to how we load and unload aircraft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2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458200" cy="1143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chemeClr val="tx1"/>
                </a:solidFill>
                <a:effectLst/>
              </a:rPr>
              <a:t>1st Generation </a:t>
            </a:r>
            <a:r>
              <a:rPr lang="en-US" sz="2800" b="1" dirty="0" smtClean="0">
                <a:effectLst/>
              </a:rPr>
              <a:t>Fictitious Boeing 2707 sized aircraft with turbojet and LOX / Jet-A rocket engines </a:t>
            </a:r>
            <a:endParaRPr lang="en-US" sz="2800" b="1" dirty="0">
              <a:effectLst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667000"/>
            <a:ext cx="8229600" cy="37301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09600" y="1066800"/>
            <a:ext cx="8305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Min L/D = 4.07 at Max speed of Mach 8.38, but all fuel has been consumed; vehicle weighs only 45% of </a:t>
            </a:r>
            <a:r>
              <a:rPr lang="en-US" sz="1600" dirty="0" smtClean="0"/>
              <a:t>MTOW.  </a:t>
            </a:r>
            <a:r>
              <a:rPr lang="en-US" sz="1600" dirty="0" smtClean="0"/>
              <a:t>As a Result:  aircraft experiences same drag it would encounter at Mach 1.49 when fully loaded. </a:t>
            </a:r>
          </a:p>
          <a:p>
            <a:r>
              <a:rPr lang="en-US" sz="1600" dirty="0" smtClean="0"/>
              <a:t>Total </a:t>
            </a:r>
            <a:r>
              <a:rPr lang="en-US" sz="1600" dirty="0"/>
              <a:t>Flight Simulation Time:  3,663 seconds</a:t>
            </a:r>
          </a:p>
          <a:p>
            <a:r>
              <a:rPr lang="en-US" sz="1600" dirty="0"/>
              <a:t>Average Mach #: 		</a:t>
            </a:r>
            <a:r>
              <a:rPr lang="en-US" sz="1600" dirty="0" smtClean="0"/>
              <a:t>4.2 	=       1,405 </a:t>
            </a:r>
            <a:r>
              <a:rPr lang="en-US" sz="1600" dirty="0"/>
              <a:t>m/s</a:t>
            </a:r>
          </a:p>
          <a:p>
            <a:r>
              <a:rPr lang="en-US" sz="1600" dirty="0" smtClean="0"/>
              <a:t>Maximum Altitude:		57km 	=      187,000 </a:t>
            </a:r>
            <a:r>
              <a:rPr lang="en-US" sz="1600" dirty="0" err="1" smtClean="0"/>
              <a:t>ft</a:t>
            </a:r>
            <a:r>
              <a:rPr lang="en-US" sz="1600" dirty="0" smtClean="0"/>
              <a:t>	=     35.4 miles</a:t>
            </a:r>
            <a:endParaRPr lang="en-US" sz="16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010400" y="2819401"/>
            <a:ext cx="1981200" cy="6095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50" dirty="0">
                <a:effectLst/>
                <a:latin typeface="Calibri"/>
                <a:ea typeface="Times New Roman"/>
                <a:cs typeface="Times New Roman"/>
              </a:rPr>
              <a:t>Aircraft slowed to less than Mach 1 causing flight simulator program to cause error</a:t>
            </a:r>
            <a:endParaRPr lang="en-US" sz="1600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flipH="1">
            <a:off x="7162800" y="3429000"/>
            <a:ext cx="762000" cy="82962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08807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2389</TotalTime>
  <Words>2103</Words>
  <Application>Microsoft Office PowerPoint</Application>
  <PresentationFormat>On-screen Show (4:3)</PresentationFormat>
  <Paragraphs>149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Sub-Orbital Passenger Aircraft  for Space Launch Operations</vt:lpstr>
      <vt:lpstr>Summary</vt:lpstr>
      <vt:lpstr>What We Determined</vt:lpstr>
      <vt:lpstr>Why Include Passenger Service</vt:lpstr>
      <vt:lpstr>Ground Rules and  What We are Trying to Accomplish</vt:lpstr>
      <vt:lpstr>To achieve these goals</vt:lpstr>
      <vt:lpstr>Boeing 2707 in relation in size to common aircraft</vt:lpstr>
      <vt:lpstr>Internal schematic of Concorde showing fuel tanks, engines, &amp; passenger chairs, etc </vt:lpstr>
      <vt:lpstr>1st Generation Fictitious Boeing 2707 sized aircraft with turbojet and LOX / Jet-A rocket engines </vt:lpstr>
      <vt:lpstr>2ndGeneration Fictitious Boeing 2707 sized aircraft w/ turbojet &amp; LOX-LH2 rocket engines</vt:lpstr>
      <vt:lpstr>Actual Boeing 2707 with six GE4 engines and no rocket engines</vt:lpstr>
      <vt:lpstr>Concorde w/four Olympus 593 – MK610 engines</vt:lpstr>
      <vt:lpstr>2nd Generation fictitious Boeing 2707 w/turbojet &amp; LH2/LOX engines as Air Launcher</vt:lpstr>
      <vt:lpstr>How do we quickly convert a Passenger Aircraft into a Freighter</vt:lpstr>
      <vt:lpstr>Compare the proposed system with the Andrews Space Peregrine reusable launch vehicle</vt:lpstr>
      <vt:lpstr>Strategic Military Advantages of civilian PTP-HSA with ETO capability:  Fleet of 1,000 aircraft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Sub-Orbital Passenger Aircraft  for Space Launch Operations  </dc:title>
  <dc:creator>Doug Thorpe</dc:creator>
  <cp:keywords>PUBLIC / NONE</cp:keywords>
  <cp:lastModifiedBy>Doug Thorpe</cp:lastModifiedBy>
  <cp:revision>75</cp:revision>
  <dcterms:created xsi:type="dcterms:W3CDTF">2015-06-29T22:02:49Z</dcterms:created>
  <dcterms:modified xsi:type="dcterms:W3CDTF">2015-07-27T05:47:08Z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6354c0f6-7459-476a-9e9f-5fc96ac2e427</vt:lpwstr>
  </property>
  <property fmtid="{D5CDD505-2E9C-101B-9397-08002B2CF9AE}" pid="3" name="ToyotaClassification">
    <vt:lpwstr>PUBLIC / NONE</vt:lpwstr>
  </property>
  <property fmtid="{D5CDD505-2E9C-101B-9397-08002B2CF9AE}" pid="4" name="ToyotaVisual Markings">
    <vt:lpwstr>No Label</vt:lpwstr>
  </property>
</Properties>
</file>