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75" r:id="rId3"/>
    <p:sldId id="290" r:id="rId4"/>
    <p:sldId id="261" r:id="rId5"/>
    <p:sldId id="270" r:id="rId6"/>
    <p:sldId id="297" r:id="rId7"/>
    <p:sldId id="293" r:id="rId8"/>
    <p:sldId id="291" r:id="rId9"/>
    <p:sldId id="295" r:id="rId10"/>
    <p:sldId id="288" r:id="rId11"/>
    <p:sldId id="287" r:id="rId12"/>
    <p:sldId id="285" r:id="rId13"/>
    <p:sldId id="284" r:id="rId14"/>
    <p:sldId id="296" r:id="rId15"/>
    <p:sldId id="262" r:id="rId16"/>
    <p:sldId id="286" r:id="rId17"/>
  </p:sldIdLst>
  <p:sldSz cx="9144000" cy="6858000" type="screen4x3"/>
  <p:notesSz cx="69548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9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0B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648" y="-64"/>
      </p:cViewPr>
      <p:guideLst>
        <p:guide orient="horz" pos="2909"/>
        <p:guide pos="219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0175" y="0"/>
            <a:ext cx="3013075" cy="461963"/>
          </a:xfrm>
          <a:prstGeom prst="rect">
            <a:avLst/>
          </a:prstGeom>
        </p:spPr>
        <p:txBody>
          <a:bodyPr vert="horz" lIns="91440" tIns="45720" rIns="91440" bIns="45720" rtlCol="0"/>
          <a:lstStyle>
            <a:lvl1pPr algn="r">
              <a:defRPr sz="1200"/>
            </a:lvl1pPr>
          </a:lstStyle>
          <a:p>
            <a:fld id="{47810EA6-6CCB-4AB6-AE57-2C2072C8BD73}" type="datetimeFigureOut">
              <a:rPr lang="en-US" smtClean="0"/>
              <a:t>6/8/2017</a:t>
            </a:fld>
            <a:endParaRPr lang="en-US"/>
          </a:p>
        </p:txBody>
      </p:sp>
      <p:sp>
        <p:nvSpPr>
          <p:cNvPr id="4" name="Slide Image Placeholder 3"/>
          <p:cNvSpPr>
            <a:spLocks noGrp="1" noRot="1" noChangeAspect="1"/>
          </p:cNvSpPr>
          <p:nvPr>
            <p:ph type="sldImg" idx="2"/>
          </p:nvPr>
        </p:nvSpPr>
        <p:spPr>
          <a:xfrm>
            <a:off x="1168400" y="692150"/>
            <a:ext cx="4618038"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7850"/>
            <a:ext cx="5564188" cy="4156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30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0175" y="8772525"/>
            <a:ext cx="3013075" cy="461963"/>
          </a:xfrm>
          <a:prstGeom prst="rect">
            <a:avLst/>
          </a:prstGeom>
        </p:spPr>
        <p:txBody>
          <a:bodyPr vert="horz" lIns="91440" tIns="45720" rIns="91440" bIns="45720" rtlCol="0" anchor="b"/>
          <a:lstStyle>
            <a:lvl1pPr algn="r">
              <a:defRPr sz="1200"/>
            </a:lvl1pPr>
          </a:lstStyle>
          <a:p>
            <a:fld id="{C0299829-F562-492B-9AFD-FDF2A4FB02C7}" type="slidenum">
              <a:rPr lang="en-US" smtClean="0"/>
              <a:t>‹#›</a:t>
            </a:fld>
            <a:endParaRPr lang="en-US"/>
          </a:p>
        </p:txBody>
      </p:sp>
    </p:spTree>
    <p:extLst>
      <p:ext uri="{BB962C8B-B14F-4D97-AF65-F5344CB8AC3E}">
        <p14:creationId xmlns:p14="http://schemas.microsoft.com/office/powerpoint/2010/main" val="31149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99829-F562-492B-9AFD-FDF2A4FB02C7}" type="slidenum">
              <a:rPr lang="en-US" smtClean="0"/>
              <a:t>1</a:t>
            </a:fld>
            <a:endParaRPr lang="en-US"/>
          </a:p>
        </p:txBody>
      </p:sp>
    </p:spTree>
    <p:extLst>
      <p:ext uri="{BB962C8B-B14F-4D97-AF65-F5344CB8AC3E}">
        <p14:creationId xmlns:p14="http://schemas.microsoft.com/office/powerpoint/2010/main" val="2868732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FF51F3D8-EF17-4C24-BDC0-EF340048D5F1}" type="datetimeFigureOut">
              <a:rPr lang="en-US" smtClean="0"/>
              <a:t>6/8/2017</a:t>
            </a:fld>
            <a:endParaRPr lang="en-US"/>
          </a:p>
        </p:txBody>
      </p:sp>
      <p:sp>
        <p:nvSpPr>
          <p:cNvPr id="8" name="Slide Number Placeholder 7"/>
          <p:cNvSpPr>
            <a:spLocks noGrp="1"/>
          </p:cNvSpPr>
          <p:nvPr>
            <p:ph type="sldNum" sz="quarter" idx="11"/>
          </p:nvPr>
        </p:nvSpPr>
        <p:spPr/>
        <p:txBody>
          <a:bodyPr/>
          <a:lstStyle/>
          <a:p>
            <a:fld id="{D7FC4F20-F757-413E-8E78-BDDDC03B2BA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
        <p:nvSpPr>
          <p:cNvPr id="10" name="hl"/>
          <p:cNvSpPr txBox="1"/>
          <p:nvPr userDrawn="1"/>
        </p:nvSpPr>
        <p:spPr>
          <a:xfrm>
            <a:off x="0" y="0"/>
            <a:ext cx="9144000" cy="369332"/>
          </a:xfrm>
          <a:prstGeom prst="rect">
            <a:avLst/>
          </a:prstGeom>
          <a:noFill/>
        </p:spPr>
        <p:txBody>
          <a:bodyPr vert="horz" rtlCol="0">
            <a:spAutoFit/>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51F3D8-EF17-4C24-BDC0-EF340048D5F1}" type="datetimeFigureOut">
              <a:rPr lang="en-US" smtClean="0"/>
              <a:t>6/8/2017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C4F20-F757-413E-8E78-BDDDC03B2BA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51F3D8-EF17-4C24-BDC0-EF340048D5F1}" type="datetimeFigureOut">
              <a:rPr lang="en-US" smtClean="0"/>
              <a:t>6/8/2017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C4F20-F757-413E-8E78-BDDDC03B2BA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51F3D8-EF17-4C24-BDC0-EF340048D5F1}" type="datetimeFigureOut">
              <a:rPr lang="en-US" smtClean="0"/>
              <a:t>6/8/2017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C4F20-F757-413E-8E78-BDDDC03B2BA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51F3D8-EF17-4C24-BDC0-EF340048D5F1}" type="datetimeFigureOut">
              <a:rPr lang="en-US" smtClean="0"/>
              <a:t>6/8/2017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C4F20-F757-413E-8E78-BDDDC03B2BA1}"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51F3D8-EF17-4C24-BDC0-EF340048D5F1}" type="datetimeFigureOut">
              <a:rPr lang="en-US" smtClean="0"/>
              <a:t>6/8/2017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C4F20-F757-413E-8E78-BDDDC03B2BA1}"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FF51F3D8-EF17-4C24-BDC0-EF340048D5F1}" type="datetimeFigureOut">
              <a:rPr lang="en-US" smtClean="0"/>
              <a:t>6/8/2017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FC4F20-F757-413E-8E78-BDDDC03B2BA1}"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51F3D8-EF17-4C24-BDC0-EF340048D5F1}" type="datetimeFigureOut">
              <a:rPr lang="en-US" smtClean="0"/>
              <a:t>6/8/2017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FC4F20-F757-413E-8E78-BDDDC03B2BA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51F3D8-EF17-4C24-BDC0-EF340048D5F1}" type="datetimeFigureOut">
              <a:rPr lang="en-US" smtClean="0"/>
              <a:t>6/8/2017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FC4F20-F757-413E-8E78-BDDDC03B2BA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51F3D8-EF17-4C24-BDC0-EF340048D5F1}" type="datetimeFigureOut">
              <a:rPr lang="en-US" smtClean="0"/>
              <a:t>6/8/2017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C4F20-F757-413E-8E78-BDDDC03B2BA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51F3D8-EF17-4C24-BDC0-EF340048D5F1}" type="datetimeFigureOut">
              <a:rPr lang="en-US" smtClean="0"/>
              <a:t>6/8/2017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C4F20-F757-413E-8E78-BDDDC03B2BA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FF51F3D8-EF17-4C24-BDC0-EF340048D5F1}" type="datetimeFigureOut">
              <a:rPr lang="en-US" smtClean="0"/>
              <a:t>6/8/2017</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7FC4F20-F757-413E-8E78-BDDDC03B2BA1}"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l"/>
          <p:cNvSpPr txBox="1"/>
          <p:nvPr userDrawn="1"/>
        </p:nvSpPr>
        <p:spPr>
          <a:xfrm>
            <a:off x="0" y="0"/>
            <a:ext cx="9144000" cy="369332"/>
          </a:xfrm>
          <a:prstGeom prst="rect">
            <a:avLst/>
          </a:prstGeom>
          <a:noFill/>
        </p:spPr>
        <p:txBody>
          <a:bodyPr vert="horz" rtlCol="0">
            <a:spAutoFit/>
          </a:bodyPr>
          <a:lstStyle/>
          <a:p>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Yrocketman@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n.wikipedia.org/wiki/File:W-88_warhead_detail.p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2209800"/>
          </a:xfrm>
        </p:spPr>
        <p:txBody>
          <a:bodyPr>
            <a:noAutofit/>
          </a:bodyPr>
          <a:lstStyle/>
          <a:p>
            <a:r>
              <a:rPr lang="en-US" sz="4400" dirty="0">
                <a:effectLst>
                  <a:outerShdw blurRad="38100" dist="38100" dir="2700000" algn="tl">
                    <a:srgbClr val="000000">
                      <a:alpha val="43137"/>
                    </a:srgbClr>
                  </a:outerShdw>
                </a:effectLst>
              </a:rPr>
              <a:t>Nuclear Fusion Power Plant that Could Produce 100% of North American Energy</a:t>
            </a:r>
          </a:p>
        </p:txBody>
      </p:sp>
      <p:sp>
        <p:nvSpPr>
          <p:cNvPr id="3" name="Subtitle 2"/>
          <p:cNvSpPr>
            <a:spLocks noGrp="1"/>
          </p:cNvSpPr>
          <p:nvPr>
            <p:ph type="subTitle" idx="1"/>
          </p:nvPr>
        </p:nvSpPr>
        <p:spPr/>
        <p:txBody>
          <a:bodyPr>
            <a:normAutofit fontScale="92500" lnSpcReduction="10000"/>
          </a:bodyPr>
          <a:lstStyle/>
          <a:p>
            <a:r>
              <a:rPr lang="en-US" dirty="0"/>
              <a:t>Douglas G. Thorpe</a:t>
            </a:r>
          </a:p>
          <a:p>
            <a:r>
              <a:rPr lang="en-US" dirty="0">
                <a:hlinkClick r:id="rId3"/>
              </a:rPr>
              <a:t>KYrocketman@gmail.com</a:t>
            </a:r>
            <a:r>
              <a:rPr lang="en-US" dirty="0"/>
              <a:t> </a:t>
            </a:r>
          </a:p>
          <a:p>
            <a:r>
              <a:rPr lang="en-US" dirty="0"/>
              <a:t>02May 2017</a:t>
            </a:r>
          </a:p>
        </p:txBody>
      </p:sp>
    </p:spTree>
    <p:extLst>
      <p:ext uri="{BB962C8B-B14F-4D97-AF65-F5344CB8AC3E}">
        <p14:creationId xmlns:p14="http://schemas.microsoft.com/office/powerpoint/2010/main" val="957327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Nuclear Fusion Fundamentals</a:t>
            </a:r>
          </a:p>
        </p:txBody>
      </p:sp>
      <p:sp>
        <p:nvSpPr>
          <p:cNvPr id="3" name="Content Placeholder 2"/>
          <p:cNvSpPr>
            <a:spLocks noGrp="1"/>
          </p:cNvSpPr>
          <p:nvPr>
            <p:ph idx="1"/>
          </p:nvPr>
        </p:nvSpPr>
        <p:spPr>
          <a:xfrm>
            <a:off x="28876" y="1600200"/>
            <a:ext cx="4572000" cy="5029200"/>
          </a:xfrm>
        </p:spPr>
        <p:txBody>
          <a:bodyPr/>
          <a:lstStyle/>
          <a:p>
            <a:r>
              <a:rPr lang="en-US" sz="1800" dirty="0">
                <a:solidFill>
                  <a:schemeClr val="tx1"/>
                </a:solidFill>
              </a:rPr>
              <a:t>The nuclei of tritium and deuterium both have a positive charge and naturally repel each other. </a:t>
            </a:r>
          </a:p>
          <a:p>
            <a:r>
              <a:rPr lang="en-US" sz="1800" dirty="0">
                <a:solidFill>
                  <a:schemeClr val="tx1"/>
                </a:solidFill>
              </a:rPr>
              <a:t>Enormous pressure and energy must be used to compress them and allow the "strong nuclear force" to take over. </a:t>
            </a:r>
          </a:p>
          <a:p>
            <a:r>
              <a:rPr lang="en-US" sz="1800" dirty="0">
                <a:solidFill>
                  <a:schemeClr val="tx1"/>
                </a:solidFill>
              </a:rPr>
              <a:t>This is achieved by detonating a small fission atomic bomb in the confined space of the bomb casing and designing special reflecting surfaces to focus the intense x-rays and neutrons from this primary explosion to the secondary cylinder where the hydrogen will fuse.</a:t>
            </a:r>
          </a:p>
          <a:p>
            <a:endParaRPr lang="en-US" dirty="0"/>
          </a:p>
        </p:txBody>
      </p:sp>
      <p:pic>
        <p:nvPicPr>
          <p:cNvPr id="4" name="Picture 3" descr="http://www.viewzone.com/hbomb.secondary22.jpg"/>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676400"/>
            <a:ext cx="4343400" cy="5181600"/>
          </a:xfrm>
          <a:prstGeom prst="rect">
            <a:avLst/>
          </a:prstGeom>
          <a:noFill/>
          <a:ln>
            <a:noFill/>
          </a:ln>
        </p:spPr>
      </p:pic>
    </p:spTree>
    <p:extLst>
      <p:ext uri="{BB962C8B-B14F-4D97-AF65-F5344CB8AC3E}">
        <p14:creationId xmlns:p14="http://schemas.microsoft.com/office/powerpoint/2010/main" val="593479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1603" y="228600"/>
            <a:ext cx="5368491" cy="1066800"/>
          </a:xfrm>
        </p:spPr>
        <p:txBody>
          <a:bodyPr/>
          <a:lstStyle/>
          <a:p>
            <a:r>
              <a:rPr lang="en-US" sz="6600" dirty="0"/>
              <a:t>Warheads</a:t>
            </a:r>
          </a:p>
        </p:txBody>
      </p:sp>
      <p:sp>
        <p:nvSpPr>
          <p:cNvPr id="3" name="Content Placeholder 2"/>
          <p:cNvSpPr>
            <a:spLocks noGrp="1"/>
          </p:cNvSpPr>
          <p:nvPr>
            <p:ph idx="1"/>
          </p:nvPr>
        </p:nvSpPr>
        <p:spPr>
          <a:xfrm>
            <a:off x="-28074" y="533400"/>
            <a:ext cx="3810000" cy="6096000"/>
          </a:xfrm>
        </p:spPr>
        <p:txBody>
          <a:bodyPr>
            <a:normAutofit fontScale="92500" lnSpcReduction="10000"/>
          </a:bodyPr>
          <a:lstStyle/>
          <a:p>
            <a:pPr marL="0" indent="0">
              <a:buNone/>
            </a:pPr>
            <a:r>
              <a:rPr lang="en-US" b="1" dirty="0">
                <a:solidFill>
                  <a:schemeClr val="tx1"/>
                </a:solidFill>
              </a:rPr>
              <a:t>W88 Warhead</a:t>
            </a:r>
          </a:p>
          <a:p>
            <a:r>
              <a:rPr lang="en-US" dirty="0">
                <a:solidFill>
                  <a:schemeClr val="tx1"/>
                </a:solidFill>
              </a:rPr>
              <a:t>Newest weapon:  </a:t>
            </a:r>
          </a:p>
          <a:p>
            <a:r>
              <a:rPr lang="en-US" dirty="0">
                <a:solidFill>
                  <a:schemeClr val="tx1"/>
                </a:solidFill>
              </a:rPr>
              <a:t>400 in service</a:t>
            </a:r>
          </a:p>
          <a:p>
            <a:r>
              <a:rPr lang="en-US" dirty="0">
                <a:solidFill>
                  <a:schemeClr val="tx1"/>
                </a:solidFill>
              </a:rPr>
              <a:t>Prod:   Sept88-NOV89</a:t>
            </a:r>
          </a:p>
          <a:p>
            <a:r>
              <a:rPr lang="en-US" dirty="0">
                <a:solidFill>
                  <a:schemeClr val="tx1"/>
                </a:solidFill>
              </a:rPr>
              <a:t>Yield up to 475 </a:t>
            </a:r>
            <a:r>
              <a:rPr lang="en-US" dirty="0" err="1">
                <a:solidFill>
                  <a:schemeClr val="tx1"/>
                </a:solidFill>
              </a:rPr>
              <a:t>kt</a:t>
            </a:r>
            <a:r>
              <a:rPr lang="en-US" dirty="0">
                <a:solidFill>
                  <a:schemeClr val="tx1"/>
                </a:solidFill>
              </a:rPr>
              <a:t> within a package of 68.9 in (1.75 m) long, maximum diameter of 21.8 in (0.55 m), and weighing less than 800 </a:t>
            </a:r>
            <a:r>
              <a:rPr lang="en-US" dirty="0" err="1">
                <a:solidFill>
                  <a:schemeClr val="tx1"/>
                </a:solidFill>
              </a:rPr>
              <a:t>lb</a:t>
            </a:r>
            <a:r>
              <a:rPr lang="en-US" dirty="0">
                <a:solidFill>
                  <a:schemeClr val="tx1"/>
                </a:solidFill>
              </a:rPr>
              <a:t> (360 kg)</a:t>
            </a:r>
          </a:p>
          <a:p>
            <a:pPr marL="0" indent="0">
              <a:buNone/>
            </a:pPr>
            <a:r>
              <a:rPr lang="en-US" b="1" dirty="0">
                <a:solidFill>
                  <a:schemeClr val="tx1"/>
                </a:solidFill>
              </a:rPr>
              <a:t>W76 warhead </a:t>
            </a:r>
          </a:p>
          <a:p>
            <a:r>
              <a:rPr lang="en-US" dirty="0">
                <a:solidFill>
                  <a:schemeClr val="tx1"/>
                </a:solidFill>
              </a:rPr>
              <a:t>(most common in US arsenal) </a:t>
            </a:r>
          </a:p>
          <a:p>
            <a:r>
              <a:rPr lang="en-US" dirty="0">
                <a:solidFill>
                  <a:schemeClr val="tx1"/>
                </a:solidFill>
              </a:rPr>
              <a:t>2,000 in service</a:t>
            </a:r>
          </a:p>
          <a:p>
            <a:r>
              <a:rPr lang="en-US" dirty="0">
                <a:solidFill>
                  <a:schemeClr val="tx1"/>
                </a:solidFill>
              </a:rPr>
              <a:t>Produced: Jun78-Jul87</a:t>
            </a:r>
          </a:p>
          <a:p>
            <a:r>
              <a:rPr lang="en-US" dirty="0">
                <a:solidFill>
                  <a:schemeClr val="tx1"/>
                </a:solidFill>
              </a:rPr>
              <a:t>yield of 100 kilotons and weighs 362 lbs.</a:t>
            </a:r>
          </a:p>
        </p:txBody>
      </p:sp>
      <p:pic>
        <p:nvPicPr>
          <p:cNvPr id="4" name="Picture 3" descr="diagram of W88 warhead">
            <a:hlinkClick r:id="rId2" tooltip="&quot;diagram of W88 warhead&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11604" y="1600200"/>
            <a:ext cx="5334000" cy="4953000"/>
          </a:xfrm>
          <a:prstGeom prst="rect">
            <a:avLst/>
          </a:prstGeom>
          <a:noFill/>
          <a:ln>
            <a:noFill/>
          </a:ln>
        </p:spPr>
      </p:pic>
    </p:spTree>
    <p:extLst>
      <p:ext uri="{BB962C8B-B14F-4D97-AF65-F5344CB8AC3E}">
        <p14:creationId xmlns:p14="http://schemas.microsoft.com/office/powerpoint/2010/main" val="2335881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a:t>Shock Wave Abatement</a:t>
            </a:r>
          </a:p>
        </p:txBody>
      </p:sp>
      <p:sp>
        <p:nvSpPr>
          <p:cNvPr id="3" name="Content Placeholder 2"/>
          <p:cNvSpPr>
            <a:spLocks noGrp="1"/>
          </p:cNvSpPr>
          <p:nvPr>
            <p:ph idx="1"/>
          </p:nvPr>
        </p:nvSpPr>
        <p:spPr>
          <a:xfrm>
            <a:off x="457200" y="914400"/>
            <a:ext cx="8229600" cy="5638800"/>
          </a:xfrm>
        </p:spPr>
        <p:txBody>
          <a:bodyPr>
            <a:normAutofit/>
          </a:bodyPr>
          <a:lstStyle/>
          <a:p>
            <a:r>
              <a:rPr lang="en-US" sz="2000" dirty="0">
                <a:solidFill>
                  <a:schemeClr val="tx1"/>
                </a:solidFill>
              </a:rPr>
              <a:t>As with most explosions, a shock wave is going to be produced that will be detrimental to any structure that is not designed to withstand it.</a:t>
            </a:r>
          </a:p>
          <a:p>
            <a:r>
              <a:rPr lang="en-US" sz="2000" dirty="0">
                <a:solidFill>
                  <a:schemeClr val="tx1"/>
                </a:solidFill>
              </a:rPr>
              <a:t>We believe a curtain of heavy, suspended spherical metal objects that is hung around the explosion point could withstand the effects (heat and pressure) of the shockwave as well as transfer that energy to the surrounding water.</a:t>
            </a:r>
          </a:p>
          <a:p>
            <a:r>
              <a:rPr lang="en-US" sz="2000" dirty="0">
                <a:solidFill>
                  <a:schemeClr val="tx1"/>
                </a:solidFill>
              </a:rPr>
              <a:t>We envision the shock wave curtain to surround the explosion point several hundred feet from the point of explosion</a:t>
            </a:r>
          </a:p>
          <a:p>
            <a:r>
              <a:rPr lang="en-US" sz="2000" dirty="0">
                <a:solidFill>
                  <a:schemeClr val="tx1"/>
                </a:solidFill>
              </a:rPr>
              <a:t>Without the shock wave abatement curtain, the insulated steel liner would need to be much thicker</a:t>
            </a:r>
          </a:p>
        </p:txBody>
      </p:sp>
    </p:spTree>
    <p:extLst>
      <p:ext uri="{BB962C8B-B14F-4D97-AF65-F5344CB8AC3E}">
        <p14:creationId xmlns:p14="http://schemas.microsoft.com/office/powerpoint/2010/main" val="1860078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990600"/>
          </a:xfrm>
        </p:spPr>
        <p:txBody>
          <a:bodyPr/>
          <a:lstStyle/>
          <a:p>
            <a:r>
              <a:rPr lang="en-US" dirty="0"/>
              <a:t>Nuclear Security</a:t>
            </a:r>
          </a:p>
        </p:txBody>
      </p:sp>
      <p:sp>
        <p:nvSpPr>
          <p:cNvPr id="3" name="Content Placeholder 2"/>
          <p:cNvSpPr>
            <a:spLocks noGrp="1"/>
          </p:cNvSpPr>
          <p:nvPr>
            <p:ph idx="1"/>
          </p:nvPr>
        </p:nvSpPr>
        <p:spPr>
          <a:xfrm>
            <a:off x="152400" y="990600"/>
            <a:ext cx="8610600" cy="5562600"/>
          </a:xfrm>
        </p:spPr>
        <p:txBody>
          <a:bodyPr>
            <a:normAutofit/>
          </a:bodyPr>
          <a:lstStyle/>
          <a:p>
            <a:pPr marL="0" indent="0">
              <a:buNone/>
            </a:pPr>
            <a:r>
              <a:rPr lang="en-US" sz="2000" dirty="0">
                <a:solidFill>
                  <a:schemeClr val="tx1"/>
                </a:solidFill>
              </a:rPr>
              <a:t>It has not escaped the fact that we are talking about nuclear weapons that are 100 times larger than used in WW2.</a:t>
            </a:r>
          </a:p>
          <a:p>
            <a:pPr marL="0" indent="0">
              <a:buNone/>
            </a:pPr>
            <a:r>
              <a:rPr lang="en-US" sz="2000" dirty="0">
                <a:solidFill>
                  <a:schemeClr val="tx1"/>
                </a:solidFill>
              </a:rPr>
              <a:t>To prevent the thermonuclear device (or even just the primaries) from escaping into the wrong hands:</a:t>
            </a:r>
          </a:p>
          <a:p>
            <a:r>
              <a:rPr lang="en-US" sz="2000" dirty="0">
                <a:solidFill>
                  <a:schemeClr val="tx1"/>
                </a:solidFill>
              </a:rPr>
              <a:t>Manufacture the primaries on military bases.</a:t>
            </a:r>
          </a:p>
          <a:p>
            <a:pPr lvl="1"/>
            <a:r>
              <a:rPr lang="en-US" sz="1800" dirty="0">
                <a:solidFill>
                  <a:schemeClr val="tx1"/>
                </a:solidFill>
              </a:rPr>
              <a:t>By separating plutonium from nuclear reactor spent fuel rods</a:t>
            </a:r>
          </a:p>
          <a:p>
            <a:r>
              <a:rPr lang="en-US" sz="2000" dirty="0">
                <a:solidFill>
                  <a:schemeClr val="tx1"/>
                </a:solidFill>
              </a:rPr>
              <a:t>Manufacture everything but primaries at separate facility.</a:t>
            </a:r>
          </a:p>
          <a:p>
            <a:r>
              <a:rPr lang="en-US" sz="2000" dirty="0">
                <a:solidFill>
                  <a:schemeClr val="tx1"/>
                </a:solidFill>
              </a:rPr>
              <a:t>Construct a floating airport over power plant.</a:t>
            </a:r>
          </a:p>
          <a:p>
            <a:r>
              <a:rPr lang="en-US" sz="2000" dirty="0">
                <a:solidFill>
                  <a:schemeClr val="tx1"/>
                </a:solidFill>
              </a:rPr>
              <a:t>Transport dozens of primary halves to power plant every month via military aircraft.</a:t>
            </a:r>
          </a:p>
          <a:p>
            <a:r>
              <a:rPr lang="en-US" sz="2000" dirty="0">
                <a:solidFill>
                  <a:schemeClr val="tx1"/>
                </a:solidFill>
              </a:rPr>
              <a:t>Assembly thermonuclear devices at the power plant.</a:t>
            </a:r>
          </a:p>
        </p:txBody>
      </p:sp>
    </p:spTree>
    <p:extLst>
      <p:ext uri="{BB962C8B-B14F-4D97-AF65-F5344CB8AC3E}">
        <p14:creationId xmlns:p14="http://schemas.microsoft.com/office/powerpoint/2010/main" val="3518449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990600"/>
          </a:xfrm>
        </p:spPr>
        <p:txBody>
          <a:bodyPr/>
          <a:lstStyle/>
          <a:p>
            <a:r>
              <a:rPr lang="en-US" sz="4800" dirty="0"/>
              <a:t>Construction Sanity Check</a:t>
            </a:r>
          </a:p>
        </p:txBody>
      </p:sp>
      <p:sp>
        <p:nvSpPr>
          <p:cNvPr id="3" name="Content Placeholder 2"/>
          <p:cNvSpPr>
            <a:spLocks noGrp="1"/>
          </p:cNvSpPr>
          <p:nvPr>
            <p:ph idx="1"/>
          </p:nvPr>
        </p:nvSpPr>
        <p:spPr>
          <a:xfrm>
            <a:off x="152400" y="990600"/>
            <a:ext cx="8839200" cy="2667000"/>
          </a:xfrm>
        </p:spPr>
        <p:txBody>
          <a:bodyPr>
            <a:normAutofit lnSpcReduction="10000"/>
          </a:bodyPr>
          <a:lstStyle/>
          <a:p>
            <a:pPr marL="0" indent="0">
              <a:buNone/>
            </a:pPr>
            <a:r>
              <a:rPr lang="en-US" sz="1800" dirty="0">
                <a:solidFill>
                  <a:schemeClr val="tx1"/>
                </a:solidFill>
              </a:rPr>
              <a:t>Does it make sense to construct a 2,000 to 6,000 </a:t>
            </a:r>
            <a:r>
              <a:rPr lang="en-US" sz="1800" dirty="0" err="1">
                <a:solidFill>
                  <a:schemeClr val="tx1"/>
                </a:solidFill>
              </a:rPr>
              <a:t>ft</a:t>
            </a:r>
            <a:r>
              <a:rPr lang="en-US" sz="1800" dirty="0">
                <a:solidFill>
                  <a:schemeClr val="tx1"/>
                </a:solidFill>
              </a:rPr>
              <a:t> diameter double-hull cylinder that is insulated and built to withstand the forces of a nuclear blast?</a:t>
            </a:r>
          </a:p>
          <a:p>
            <a:r>
              <a:rPr lang="en-US" sz="1800" dirty="0">
                <a:solidFill>
                  <a:schemeClr val="tx1"/>
                </a:solidFill>
              </a:rPr>
              <a:t>Below are sketches of a $10 billion floating city, “Freedom”.</a:t>
            </a:r>
          </a:p>
          <a:p>
            <a:r>
              <a:rPr lang="en-US" sz="1800" dirty="0">
                <a:solidFill>
                  <a:schemeClr val="tx1"/>
                </a:solidFill>
              </a:rPr>
              <a:t>Freedom is 4,320 foot long x 750 foot wide x 25 story tall vessel that will be home or hotel to 100,000 people (including 20,000 crew) with a private airport on top. </a:t>
            </a:r>
          </a:p>
          <a:p>
            <a:r>
              <a:rPr lang="en-US" sz="1800" dirty="0">
                <a:solidFill>
                  <a:schemeClr val="tx1"/>
                </a:solidFill>
              </a:rPr>
              <a:t>Freedom will displace 2.7 million tons, ~4 times more than </a:t>
            </a:r>
            <a:r>
              <a:rPr lang="en-US" sz="1800" dirty="0" err="1">
                <a:solidFill>
                  <a:schemeClr val="tx1"/>
                </a:solidFill>
              </a:rPr>
              <a:t>Seawise</a:t>
            </a:r>
            <a:r>
              <a:rPr lang="en-US" sz="1800" dirty="0">
                <a:solidFill>
                  <a:schemeClr val="tx1"/>
                </a:solidFill>
              </a:rPr>
              <a:t> Giant</a:t>
            </a:r>
          </a:p>
          <a:p>
            <a:r>
              <a:rPr lang="en-US" sz="1800" dirty="0">
                <a:solidFill>
                  <a:schemeClr val="tx1"/>
                </a:solidFill>
              </a:rPr>
              <a:t>If Freedom can be taken seriously, then shouldn’t a fusion power plant that can power the entire USA.</a:t>
            </a:r>
          </a:p>
          <a:p>
            <a:endParaRPr lang="en-US" sz="1800" dirty="0">
              <a:solidFill>
                <a:schemeClr val="tx1"/>
              </a:solidFill>
            </a:endParaRPr>
          </a:p>
        </p:txBody>
      </p:sp>
      <p:pic>
        <p:nvPicPr>
          <p:cNvPr id="3074" name="Picture 2" descr="Image result for $6 Billion Floating City “Freed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6322" y="3581400"/>
            <a:ext cx="43688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6 Billion Floating City “Freed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 y="3553897"/>
            <a:ext cx="4400117" cy="3304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566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4000" dirty="0"/>
              <a:t>Concerns &amp; Technical Challenges</a:t>
            </a:r>
          </a:p>
        </p:txBody>
      </p:sp>
      <p:sp>
        <p:nvSpPr>
          <p:cNvPr id="3" name="Content Placeholder 2"/>
          <p:cNvSpPr>
            <a:spLocks noGrp="1"/>
          </p:cNvSpPr>
          <p:nvPr>
            <p:ph idx="1"/>
          </p:nvPr>
        </p:nvSpPr>
        <p:spPr>
          <a:xfrm>
            <a:off x="152400" y="685800"/>
            <a:ext cx="8839200" cy="6096000"/>
          </a:xfrm>
        </p:spPr>
        <p:txBody>
          <a:bodyPr>
            <a:normAutofit fontScale="92500" lnSpcReduction="10000"/>
          </a:bodyPr>
          <a:lstStyle/>
          <a:p>
            <a:pPr>
              <a:buFont typeface="+mj-lt"/>
              <a:buAutoNum type="arabicPeriod"/>
            </a:pPr>
            <a:r>
              <a:rPr lang="en-US" sz="1800" dirty="0">
                <a:solidFill>
                  <a:schemeClr val="tx1"/>
                </a:solidFill>
              </a:rPr>
              <a:t>Spent nuclear fuel rods contain up to 11% of plutonium, but how do you recover this fuel source?</a:t>
            </a:r>
          </a:p>
          <a:p>
            <a:pPr>
              <a:buFont typeface="+mj-lt"/>
              <a:buAutoNum type="arabicPeriod"/>
            </a:pPr>
            <a:r>
              <a:rPr lang="en-US" sz="1800" dirty="0">
                <a:solidFill>
                  <a:schemeClr val="tx1"/>
                </a:solidFill>
              </a:rPr>
              <a:t>How large of a thermonuclear device should be utilized and how do we mitigate the shock waves from their detonation?</a:t>
            </a:r>
          </a:p>
          <a:p>
            <a:pPr>
              <a:buFont typeface="+mj-lt"/>
              <a:buAutoNum type="arabicPeriod"/>
            </a:pPr>
            <a:r>
              <a:rPr lang="en-US" sz="1800" dirty="0">
                <a:solidFill>
                  <a:schemeClr val="tx1"/>
                </a:solidFill>
              </a:rPr>
              <a:t>How much does it cost to manufacture twenty-four 1.3 megaton thermonuclear devices per day?</a:t>
            </a:r>
          </a:p>
          <a:p>
            <a:pPr>
              <a:buFont typeface="+mj-lt"/>
              <a:buAutoNum type="arabicPeriod"/>
            </a:pPr>
            <a:r>
              <a:rPr lang="en-US" sz="1800" dirty="0">
                <a:solidFill>
                  <a:schemeClr val="tx1"/>
                </a:solidFill>
              </a:rPr>
              <a:t>Should extremely clean (e.g., 95% fusion with inert spark plugs and tampers) thermonuclear devices be utilized </a:t>
            </a:r>
            <a:r>
              <a:rPr lang="en-US" sz="1800" b="1" dirty="0">
                <a:solidFill>
                  <a:schemeClr val="tx1"/>
                </a:solidFill>
              </a:rPr>
              <a:t>OR</a:t>
            </a:r>
            <a:r>
              <a:rPr lang="en-US" sz="1800" dirty="0">
                <a:solidFill>
                  <a:schemeClr val="tx1"/>
                </a:solidFill>
              </a:rPr>
              <a:t> should we utilize “boosted” thermonuclear devices (with U-238 spark plugs and tampers)?</a:t>
            </a:r>
          </a:p>
          <a:p>
            <a:pPr lvl="1"/>
            <a:r>
              <a:rPr lang="en-US" dirty="0">
                <a:solidFill>
                  <a:schemeClr val="tx1"/>
                </a:solidFill>
              </a:rPr>
              <a:t>Should we care if radioactive waste is created since the waste will be forever contained by the reactor?</a:t>
            </a:r>
          </a:p>
          <a:p>
            <a:pPr>
              <a:buFont typeface="+mj-lt"/>
              <a:buAutoNum type="arabicPeriod"/>
            </a:pPr>
            <a:r>
              <a:rPr lang="en-US" sz="1800" dirty="0">
                <a:solidFill>
                  <a:schemeClr val="tx1"/>
                </a:solidFill>
              </a:rPr>
              <a:t>Very hot, very radioactive nuclear waste will accumulate in the water;</a:t>
            </a:r>
          </a:p>
          <a:p>
            <a:pPr lvl="1"/>
            <a:r>
              <a:rPr lang="en-US" dirty="0">
                <a:solidFill>
                  <a:schemeClr val="tx1"/>
                </a:solidFill>
              </a:rPr>
              <a:t>Fresh water won’t become reactive but salt water will</a:t>
            </a:r>
          </a:p>
          <a:p>
            <a:pPr lvl="1"/>
            <a:r>
              <a:rPr lang="en-US" dirty="0">
                <a:solidFill>
                  <a:schemeClr val="tx1"/>
                </a:solidFill>
              </a:rPr>
              <a:t>Should we try to fill the reactor with fresh water while it is being constructed or salt water</a:t>
            </a:r>
          </a:p>
          <a:p>
            <a:pPr marL="457200" indent="-457200">
              <a:buFont typeface="+mj-lt"/>
              <a:buAutoNum type="arabicPeriod"/>
            </a:pPr>
            <a:r>
              <a:rPr lang="en-US" sz="1800" dirty="0">
                <a:solidFill>
                  <a:schemeClr val="tx1"/>
                </a:solidFill>
              </a:rPr>
              <a:t>If we place one or more safety curtains around the reactor to contain any spill, how do we get coolant water to the submarines? </a:t>
            </a:r>
          </a:p>
          <a:p>
            <a:pPr>
              <a:buFont typeface="+mj-lt"/>
              <a:buAutoNum type="arabicPeriod"/>
            </a:pPr>
            <a:r>
              <a:rPr lang="en-US" sz="1800" dirty="0">
                <a:solidFill>
                  <a:schemeClr val="tx1"/>
                </a:solidFill>
              </a:rPr>
              <a:t>We envision 1GW flooded, remote control submarines. A heat exchanger separates the reactor water from the steam cycle so only thing contaminated is the pump and ports.  Can a steam generator be remotely controlled in this manner? </a:t>
            </a:r>
          </a:p>
          <a:p>
            <a:pPr>
              <a:buFont typeface="+mj-lt"/>
              <a:buAutoNum type="arabicPeriod"/>
            </a:pPr>
            <a:r>
              <a:rPr lang="en-US" sz="1800" dirty="0">
                <a:solidFill>
                  <a:schemeClr val="tx1"/>
                </a:solidFill>
              </a:rPr>
              <a:t>Is high voltage DC the optimum manner in distributing the electrical power?</a:t>
            </a:r>
          </a:p>
        </p:txBody>
      </p:sp>
    </p:spTree>
    <p:extLst>
      <p:ext uri="{BB962C8B-B14F-4D97-AF65-F5344CB8AC3E}">
        <p14:creationId xmlns:p14="http://schemas.microsoft.com/office/powerpoint/2010/main" val="3226442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a:t>Conclusion</a:t>
            </a:r>
          </a:p>
        </p:txBody>
      </p:sp>
      <p:sp>
        <p:nvSpPr>
          <p:cNvPr id="3" name="Content Placeholder 2"/>
          <p:cNvSpPr>
            <a:spLocks noGrp="1"/>
          </p:cNvSpPr>
          <p:nvPr>
            <p:ph idx="1"/>
          </p:nvPr>
        </p:nvSpPr>
        <p:spPr>
          <a:xfrm>
            <a:off x="152400" y="914400"/>
            <a:ext cx="8763000" cy="5715000"/>
          </a:xfrm>
        </p:spPr>
        <p:txBody>
          <a:bodyPr>
            <a:noAutofit/>
          </a:bodyPr>
          <a:lstStyle/>
          <a:p>
            <a:r>
              <a:rPr lang="en-US" sz="1800" b="1" u="sng" dirty="0">
                <a:solidFill>
                  <a:schemeClr val="tx1"/>
                </a:solidFill>
              </a:rPr>
              <a:t>Nuclear fusion has been a pipe-dream </a:t>
            </a:r>
            <a:r>
              <a:rPr lang="en-US" sz="1800" dirty="0">
                <a:solidFill>
                  <a:schemeClr val="tx1"/>
                </a:solidFill>
              </a:rPr>
              <a:t>for physicists since 1953 and the latest estimate is that we are still several decades and more $ billion are needed before net gigawatts of energy can be obtained via nuclear fusion.  </a:t>
            </a:r>
          </a:p>
          <a:p>
            <a:r>
              <a:rPr lang="en-US" sz="1800" dirty="0">
                <a:solidFill>
                  <a:schemeClr val="tx1"/>
                </a:solidFill>
              </a:rPr>
              <a:t>On the other hand, thermonuclear fusion is old-hat technology for the world’s nuclear weapons.</a:t>
            </a:r>
          </a:p>
          <a:p>
            <a:r>
              <a:rPr lang="en-US" sz="1800" dirty="0">
                <a:solidFill>
                  <a:schemeClr val="tx1"/>
                </a:solidFill>
              </a:rPr>
              <a:t>This proposal could harness CLEAN (</a:t>
            </a:r>
            <a:r>
              <a:rPr lang="en-US" sz="1800" b="1" dirty="0">
                <a:solidFill>
                  <a:srgbClr val="FF0000"/>
                </a:solidFill>
                <a:effectLst>
                  <a:outerShdw blurRad="38100" dist="38100" dir="2700000" algn="tl">
                    <a:srgbClr val="000000">
                      <a:alpha val="43137"/>
                    </a:srgbClr>
                  </a:outerShdw>
                </a:effectLst>
              </a:rPr>
              <a:t>No CO2 </a:t>
            </a:r>
            <a:r>
              <a:rPr lang="en-US" sz="1800" dirty="0">
                <a:solidFill>
                  <a:schemeClr val="tx1"/>
                </a:solidFill>
              </a:rPr>
              <a:t>or green-house gases) fusion energy from thermonuclear devices today!</a:t>
            </a:r>
          </a:p>
          <a:p>
            <a:r>
              <a:rPr lang="en-US" sz="1800" dirty="0">
                <a:solidFill>
                  <a:schemeClr val="tx1"/>
                </a:solidFill>
              </a:rPr>
              <a:t>The previous page contained a list of Concerns &amp; Technical Challenges, </a:t>
            </a:r>
          </a:p>
          <a:p>
            <a:pPr lvl="1"/>
            <a:r>
              <a:rPr lang="en-US" sz="1700" dirty="0">
                <a:solidFill>
                  <a:schemeClr val="tx1"/>
                </a:solidFill>
              </a:rPr>
              <a:t>Traditional Nuclear Fusion technologies have technical challenges with no clear path forward.</a:t>
            </a:r>
          </a:p>
          <a:p>
            <a:pPr lvl="1"/>
            <a:r>
              <a:rPr lang="en-US" sz="1700" dirty="0">
                <a:solidFill>
                  <a:schemeClr val="tx1"/>
                </a:solidFill>
              </a:rPr>
              <a:t>Our technical challenges are really just engineering problems of scale.</a:t>
            </a:r>
          </a:p>
          <a:p>
            <a:r>
              <a:rPr lang="en-US" sz="1800" b="1" dirty="0">
                <a:solidFill>
                  <a:schemeClr val="tx1"/>
                </a:solidFill>
              </a:rPr>
              <a:t>The biggest unknown:</a:t>
            </a:r>
            <a:r>
              <a:rPr lang="en-US" sz="1800" dirty="0">
                <a:solidFill>
                  <a:schemeClr val="tx1"/>
                </a:solidFill>
              </a:rPr>
              <a:t> Can a peaceful thermonuclear device be manufactured on a daily basis and cost less than ~$25M for a yield of  ~1.3 megatons?</a:t>
            </a:r>
          </a:p>
          <a:p>
            <a:r>
              <a:rPr lang="en-US" sz="1800" dirty="0">
                <a:solidFill>
                  <a:schemeClr val="tx1"/>
                </a:solidFill>
              </a:rPr>
              <a:t>Note:  One Trident 2-D5 missile carries 14 W88 (475 kiloton) warheads or 14 W76 (100 kiloton) warheads.</a:t>
            </a:r>
          </a:p>
        </p:txBody>
      </p:sp>
    </p:spTree>
    <p:extLst>
      <p:ext uri="{BB962C8B-B14F-4D97-AF65-F5344CB8AC3E}">
        <p14:creationId xmlns:p14="http://schemas.microsoft.com/office/powerpoint/2010/main" val="2231265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233" y="152400"/>
            <a:ext cx="8582967" cy="1440961"/>
          </a:xfrm>
        </p:spPr>
        <p:txBody>
          <a:bodyPr>
            <a:normAutofit fontScale="92500"/>
          </a:bodyPr>
          <a:lstStyle/>
          <a:p>
            <a:pPr marL="0" indent="0" algn="ctr">
              <a:buNone/>
            </a:pPr>
            <a:r>
              <a:rPr lang="en-US" sz="2800" b="1" dirty="0">
                <a:solidFill>
                  <a:srgbClr val="1C0BF3"/>
                </a:solidFill>
              </a:rPr>
              <a:t>These guys have been at it for 62+ years; spent $29.1B (US only) and need another 20+ years and $48 Billion more to achieve 500MW for 400 sec! </a:t>
            </a:r>
          </a:p>
        </p:txBody>
      </p:sp>
      <p:pic>
        <p:nvPicPr>
          <p:cNvPr id="2051" name="Picture 3" descr="C:\Users\DTHORPE\Desktop\Reference documents\fusio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591" y="1593361"/>
            <a:ext cx="3733800" cy="26738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THORPE\Desktop\Reference documents\fusion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9191" y="4307508"/>
            <a:ext cx="38862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DTHORPE\Desktop\Reference documents\fusion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79352"/>
            <a:ext cx="3657600" cy="24856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323" y="4165008"/>
            <a:ext cx="4046394" cy="2692992"/>
          </a:xfrm>
          <a:prstGeom prst="rect">
            <a:avLst/>
          </a:prstGeom>
        </p:spPr>
      </p:pic>
    </p:spTree>
    <p:extLst>
      <p:ext uri="{BB962C8B-B14F-4D97-AF65-F5344CB8AC3E}">
        <p14:creationId xmlns:p14="http://schemas.microsoft.com/office/powerpoint/2010/main" val="612158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152400"/>
            <a:ext cx="8839200" cy="2797946"/>
          </a:xfrm>
        </p:spPr>
        <p:txBody>
          <a:bodyPr>
            <a:normAutofit fontScale="47500" lnSpcReduction="20000"/>
          </a:bodyPr>
          <a:lstStyle/>
          <a:p>
            <a:pPr marL="0" indent="0" algn="ctr">
              <a:buNone/>
            </a:pPr>
            <a:r>
              <a:rPr lang="en-US" sz="2900" b="1" dirty="0">
                <a:solidFill>
                  <a:srgbClr val="1C0BF3"/>
                </a:solidFill>
              </a:rPr>
              <a:t>To scale up to 500 GW, the ITER machine would need to be 10 times taller x 10 times larger in dimeter (300m x 300m </a:t>
            </a:r>
            <a:r>
              <a:rPr lang="en-US" sz="2900" b="1" dirty="0" err="1">
                <a:solidFill>
                  <a:srgbClr val="1C0BF3"/>
                </a:solidFill>
              </a:rPr>
              <a:t>dia</a:t>
            </a:r>
            <a:r>
              <a:rPr lang="en-US" sz="2900" b="1" dirty="0">
                <a:solidFill>
                  <a:srgbClr val="1C0BF3"/>
                </a:solidFill>
              </a:rPr>
              <a:t>) and would cost 1,000 times more ($48,000 B)! </a:t>
            </a:r>
          </a:p>
          <a:p>
            <a:r>
              <a:rPr lang="en-US" sz="2900" dirty="0">
                <a:solidFill>
                  <a:schemeClr val="tx1"/>
                </a:solidFill>
              </a:rPr>
              <a:t>If we assume a thermo-efficiency of 33% for the steam generation process and a 50% efficiency in the fusion process (i.e., half of electricity is used for containment), 500 MW of useful electricity output would require 3,000 MW of heat energy from the fusion process.</a:t>
            </a:r>
          </a:p>
          <a:p>
            <a:r>
              <a:rPr lang="en-US" sz="2900" dirty="0">
                <a:solidFill>
                  <a:schemeClr val="tx1"/>
                </a:solidFill>
              </a:rPr>
              <a:t>Heat energy to the steam system must be pulled through the containment system!!!??</a:t>
            </a:r>
          </a:p>
          <a:p>
            <a:r>
              <a:rPr lang="en-US" sz="2900" dirty="0">
                <a:solidFill>
                  <a:schemeClr val="tx1"/>
                </a:solidFill>
              </a:rPr>
              <a:t>Operating on a razor’ edge: each hour, they must inject precisely 42grams of Lithium &amp; precisely 12g of D while precisely removing 48g of He; Helium must be quickly removed or it will interfere with the reaction.  4 grams of neutrons per hour will slowly contaminate the entire structure.</a:t>
            </a:r>
          </a:p>
          <a:p>
            <a:r>
              <a:rPr lang="en-US" sz="2900" dirty="0">
                <a:solidFill>
                  <a:schemeClr val="tx1"/>
                </a:solidFill>
              </a:rPr>
              <a:t>Just how do you remove Helium from a plasma containing Deuterium without losing a lot of energy?</a:t>
            </a:r>
            <a:endParaRPr lang="en-US" sz="2800" dirty="0">
              <a:solidFill>
                <a:schemeClr val="tx1"/>
              </a:solidFill>
            </a:endParaRPr>
          </a:p>
          <a:p>
            <a:pPr marL="0" indent="0" algn="ctr">
              <a:buNone/>
            </a:pPr>
            <a:r>
              <a:rPr lang="en-US" sz="4200" b="1" dirty="0">
                <a:solidFill>
                  <a:schemeClr val="tx1"/>
                </a:solidFill>
              </a:rPr>
              <a:t>These systems are colossal, they are expensive, they are complex, and they will never power the nation!!!!</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4851" b="5286"/>
          <a:stretch/>
        </p:blipFill>
        <p:spPr>
          <a:xfrm>
            <a:off x="172376" y="2950346"/>
            <a:ext cx="8593584" cy="3886200"/>
          </a:xfrm>
          <a:prstGeom prst="rect">
            <a:avLst/>
          </a:prstGeom>
        </p:spPr>
      </p:pic>
    </p:spTree>
    <p:extLst>
      <p:ext uri="{BB962C8B-B14F-4D97-AF65-F5344CB8AC3E}">
        <p14:creationId xmlns:p14="http://schemas.microsoft.com/office/powerpoint/2010/main" val="4248807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a:lnSpc>
                <a:spcPct val="100000"/>
              </a:lnSpc>
            </a:pPr>
            <a:r>
              <a:rPr lang="en-US" sz="2800" kern="700" dirty="0"/>
              <a:t>Similarities between Traditional Fusion Reactors and Thermonuclear Devices</a:t>
            </a:r>
          </a:p>
        </p:txBody>
      </p:sp>
      <p:sp>
        <p:nvSpPr>
          <p:cNvPr id="3" name="Content Placeholder 2"/>
          <p:cNvSpPr>
            <a:spLocks noGrp="1"/>
          </p:cNvSpPr>
          <p:nvPr>
            <p:ph idx="1"/>
          </p:nvPr>
        </p:nvSpPr>
        <p:spPr>
          <a:xfrm>
            <a:off x="228600" y="1066800"/>
            <a:ext cx="8610600" cy="5638800"/>
          </a:xfrm>
        </p:spPr>
        <p:txBody>
          <a:bodyPr>
            <a:normAutofit/>
          </a:bodyPr>
          <a:lstStyle/>
          <a:p>
            <a:r>
              <a:rPr lang="en-US" sz="2000" b="1" u="sng" dirty="0">
                <a:solidFill>
                  <a:schemeClr val="tx1"/>
                </a:solidFill>
              </a:rPr>
              <a:t>Nuclear fusion has been a pipe-dream </a:t>
            </a:r>
            <a:r>
              <a:rPr lang="en-US" sz="2000" dirty="0">
                <a:solidFill>
                  <a:schemeClr val="tx1"/>
                </a:solidFill>
              </a:rPr>
              <a:t>for physicists since 1953, and the latest estimate is that we are still several decades and several more $ billion are needed before net gigawatts of energy can be obtained via nuclear fusion.  </a:t>
            </a:r>
          </a:p>
          <a:p>
            <a:r>
              <a:rPr lang="en-US" sz="2000" dirty="0">
                <a:solidFill>
                  <a:schemeClr val="tx1"/>
                </a:solidFill>
              </a:rPr>
              <a:t>On the other hand, thermonuclear fusion is old-hat technology for the world’s nuclear weapons.</a:t>
            </a:r>
          </a:p>
          <a:p>
            <a:r>
              <a:rPr lang="en-US" sz="2000" dirty="0">
                <a:solidFill>
                  <a:schemeClr val="tx1"/>
                </a:solidFill>
              </a:rPr>
              <a:t>Both fusion weapons and fusion energy rely on fusing Lithium-Deuterium into Helium, </a:t>
            </a:r>
          </a:p>
          <a:p>
            <a:r>
              <a:rPr lang="en-US" sz="2000" dirty="0">
                <a:solidFill>
                  <a:schemeClr val="tx1"/>
                </a:solidFill>
              </a:rPr>
              <a:t>Thermonuclear fusion weapons rely on a fission primary-explosion comprised of highly-concentrated U-235 or Pu-238 to set off the fusion reaction while traditional nuclear fusion energy systems have tried (without success) to use non-fission means.</a:t>
            </a:r>
            <a:endParaRPr lang="en-US" sz="1800" b="1" dirty="0">
              <a:solidFill>
                <a:schemeClr val="tx1"/>
              </a:solidFill>
            </a:endParaRPr>
          </a:p>
        </p:txBody>
      </p:sp>
    </p:spTree>
    <p:extLst>
      <p:ext uri="{BB962C8B-B14F-4D97-AF65-F5344CB8AC3E}">
        <p14:creationId xmlns:p14="http://schemas.microsoft.com/office/powerpoint/2010/main" val="3128271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4800" dirty="0"/>
              <a:t>Solution – Option 1</a:t>
            </a:r>
          </a:p>
        </p:txBody>
      </p:sp>
      <p:sp>
        <p:nvSpPr>
          <p:cNvPr id="3" name="Content Placeholder 2"/>
          <p:cNvSpPr>
            <a:spLocks noGrp="1"/>
          </p:cNvSpPr>
          <p:nvPr>
            <p:ph idx="1"/>
          </p:nvPr>
        </p:nvSpPr>
        <p:spPr>
          <a:xfrm>
            <a:off x="16933" y="762000"/>
            <a:ext cx="8991600" cy="685800"/>
          </a:xfrm>
        </p:spPr>
        <p:txBody>
          <a:bodyPr>
            <a:normAutofit/>
          </a:bodyPr>
          <a:lstStyle/>
          <a:p>
            <a:pPr marL="0" indent="0">
              <a:buNone/>
            </a:pPr>
            <a:r>
              <a:rPr lang="en-US" sz="1800" b="1" dirty="0">
                <a:solidFill>
                  <a:srgbClr val="FF0000"/>
                </a:solidFill>
                <a:latin typeface="Times New Roman" panose="02020603050405020304" pitchFamily="18" charset="0"/>
                <a:cs typeface="Times New Roman" panose="02020603050405020304" pitchFamily="18" charset="0"/>
              </a:rPr>
              <a:t>Thermonuclear devices should be exploded in a controlled environment and heat from the fusion reaction explosion contained to generate steam for electric turbine.</a:t>
            </a:r>
            <a:endParaRPr lang="en-US" sz="1800" dirty="0">
              <a:solidFill>
                <a:schemeClr val="tx1"/>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1800" dirty="0">
              <a:solidFill>
                <a:schemeClr val="tx1"/>
              </a:solidFill>
            </a:endParaRPr>
          </a:p>
        </p:txBody>
      </p:sp>
      <p:pic>
        <p:nvPicPr>
          <p:cNvPr id="4" name="Picture 3"/>
          <p:cNvPicPr>
            <a:picLocks noChangeAspect="1"/>
          </p:cNvPicPr>
          <p:nvPr/>
        </p:nvPicPr>
        <p:blipFill>
          <a:blip r:embed="rId2"/>
          <a:stretch>
            <a:fillRect/>
          </a:stretch>
        </p:blipFill>
        <p:spPr>
          <a:xfrm>
            <a:off x="3249992" y="1428564"/>
            <a:ext cx="5937271" cy="4562558"/>
          </a:xfrm>
          <a:prstGeom prst="rect">
            <a:avLst/>
          </a:prstGeom>
        </p:spPr>
      </p:pic>
      <p:sp>
        <p:nvSpPr>
          <p:cNvPr id="5" name="Content Placeholder 2"/>
          <p:cNvSpPr txBox="1">
            <a:spLocks/>
          </p:cNvSpPr>
          <p:nvPr/>
        </p:nvSpPr>
        <p:spPr>
          <a:xfrm>
            <a:off x="-63198" y="1428565"/>
            <a:ext cx="3491920" cy="51246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1800" dirty="0">
                <a:solidFill>
                  <a:schemeClr val="tx1"/>
                </a:solidFill>
                <a:latin typeface="Times New Roman" panose="02020603050405020304" pitchFamily="18" charset="0"/>
                <a:cs typeface="Times New Roman" panose="02020603050405020304" pitchFamily="18" charset="0"/>
              </a:rPr>
              <a:t>250 GW reactor should be built in 10,000 </a:t>
            </a:r>
            <a:r>
              <a:rPr lang="en-US" sz="1800" dirty="0" err="1">
                <a:solidFill>
                  <a:schemeClr val="tx1"/>
                </a:solidFill>
                <a:latin typeface="Times New Roman" panose="02020603050405020304" pitchFamily="18" charset="0"/>
                <a:cs typeface="Times New Roman" panose="02020603050405020304" pitchFamily="18" charset="0"/>
              </a:rPr>
              <a:t>ft</a:t>
            </a:r>
            <a:r>
              <a:rPr lang="en-US" sz="1800" dirty="0">
                <a:solidFill>
                  <a:schemeClr val="tx1"/>
                </a:solidFill>
                <a:latin typeface="Times New Roman" panose="02020603050405020304" pitchFamily="18" charset="0"/>
                <a:cs typeface="Times New Roman" panose="02020603050405020304" pitchFamily="18" charset="0"/>
              </a:rPr>
              <a:t> deep water off of each seaboard</a:t>
            </a:r>
          </a:p>
          <a:p>
            <a:pPr lvl="1"/>
            <a:r>
              <a:rPr lang="en-US" dirty="0">
                <a:solidFill>
                  <a:schemeClr val="tx1"/>
                </a:solidFill>
                <a:latin typeface="Times New Roman" panose="02020603050405020304" pitchFamily="18" charset="0"/>
                <a:cs typeface="Times New Roman" panose="02020603050405020304" pitchFamily="18" charset="0"/>
              </a:rPr>
              <a:t>30 miles east of Cape Hatteras, NC and </a:t>
            </a:r>
          </a:p>
          <a:p>
            <a:pPr lvl="1"/>
            <a:r>
              <a:rPr lang="en-US" dirty="0">
                <a:solidFill>
                  <a:schemeClr val="tx1"/>
                </a:solidFill>
                <a:latin typeface="Times New Roman" panose="02020603050405020304" pitchFamily="18" charset="0"/>
                <a:cs typeface="Times New Roman" panose="02020603050405020304" pitchFamily="18" charset="0"/>
              </a:rPr>
              <a:t>12 miles west of the </a:t>
            </a:r>
            <a:r>
              <a:rPr lang="en-US" dirty="0" err="1">
                <a:solidFill>
                  <a:schemeClr val="tx1"/>
                </a:solidFill>
                <a:latin typeface="Times New Roman" panose="02020603050405020304" pitchFamily="18" charset="0"/>
                <a:cs typeface="Times New Roman" panose="02020603050405020304" pitchFamily="18" charset="0"/>
              </a:rPr>
              <a:t>Farallon</a:t>
            </a:r>
            <a:r>
              <a:rPr lang="en-US" dirty="0">
                <a:solidFill>
                  <a:schemeClr val="tx1"/>
                </a:solidFill>
                <a:latin typeface="Times New Roman" panose="02020603050405020304" pitchFamily="18" charset="0"/>
                <a:cs typeface="Times New Roman" panose="02020603050405020304" pitchFamily="18" charset="0"/>
              </a:rPr>
              <a:t> Islands, CA</a:t>
            </a:r>
          </a:p>
          <a:p>
            <a:r>
              <a:rPr lang="en-US" sz="1800" dirty="0">
                <a:solidFill>
                  <a:schemeClr val="tx1"/>
                </a:solidFill>
                <a:latin typeface="Times New Roman" panose="02020603050405020304" pitchFamily="18" charset="0"/>
                <a:cs typeface="Times New Roman" panose="02020603050405020304" pitchFamily="18" charset="0"/>
              </a:rPr>
              <a:t>An airport (not shown) will be constructed on the ocean surface over the reactor chamber</a:t>
            </a:r>
          </a:p>
          <a:p>
            <a:r>
              <a:rPr lang="en-US" sz="1800" dirty="0">
                <a:solidFill>
                  <a:schemeClr val="tx1"/>
                </a:solidFill>
                <a:latin typeface="Times New Roman" panose="02020603050405020304" pitchFamily="18" charset="0"/>
                <a:cs typeface="Times New Roman" panose="02020603050405020304" pitchFamily="18" charset="0"/>
              </a:rPr>
              <a:t>Steam turbines located at the airport on the surface with 3,000 </a:t>
            </a:r>
            <a:r>
              <a:rPr lang="en-US" sz="1800" dirty="0" err="1">
                <a:solidFill>
                  <a:schemeClr val="tx1"/>
                </a:solidFill>
                <a:latin typeface="Times New Roman" panose="02020603050405020304" pitchFamily="18" charset="0"/>
                <a:cs typeface="Times New Roman" panose="02020603050405020304" pitchFamily="18" charset="0"/>
              </a:rPr>
              <a:t>ft</a:t>
            </a:r>
            <a:r>
              <a:rPr lang="en-US" sz="1800" dirty="0">
                <a:solidFill>
                  <a:schemeClr val="tx1"/>
                </a:solidFill>
                <a:latin typeface="Times New Roman" panose="02020603050405020304" pitchFamily="18" charset="0"/>
                <a:cs typeface="Times New Roman" panose="02020603050405020304" pitchFamily="18" charset="0"/>
              </a:rPr>
              <a:t> long insulated feed pipes to the chamber</a:t>
            </a:r>
          </a:p>
          <a:p>
            <a:r>
              <a:rPr lang="en-US" sz="1800" dirty="0">
                <a:solidFill>
                  <a:schemeClr val="tx1"/>
                </a:solidFill>
                <a:latin typeface="Times New Roman" panose="02020603050405020304" pitchFamily="18" charset="0"/>
                <a:cs typeface="Times New Roman" panose="02020603050405020304" pitchFamily="18" charset="0"/>
              </a:rPr>
              <a:t>There may be 5,000 </a:t>
            </a:r>
            <a:r>
              <a:rPr lang="en-US" sz="1800" dirty="0" err="1">
                <a:solidFill>
                  <a:schemeClr val="tx1"/>
                </a:solidFill>
                <a:latin typeface="Times New Roman" panose="02020603050405020304" pitchFamily="18" charset="0"/>
                <a:cs typeface="Times New Roman" panose="02020603050405020304" pitchFamily="18" charset="0"/>
              </a:rPr>
              <a:t>ft</a:t>
            </a:r>
            <a:r>
              <a:rPr lang="en-US" sz="1800" dirty="0">
                <a:solidFill>
                  <a:schemeClr val="tx1"/>
                </a:solidFill>
                <a:latin typeface="Times New Roman" panose="02020603050405020304" pitchFamily="18" charset="0"/>
                <a:cs typeface="Times New Roman" panose="02020603050405020304" pitchFamily="18" charset="0"/>
              </a:rPr>
              <a:t> of water below the chamber.</a:t>
            </a:r>
          </a:p>
          <a:p>
            <a:pPr marL="0" indent="0">
              <a:buFont typeface="Arial" pitchFamily="34" charset="0"/>
              <a:buNone/>
            </a:pPr>
            <a:endParaRPr lang="en-US" sz="1800" dirty="0">
              <a:solidFill>
                <a:schemeClr val="tx1"/>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1800" dirty="0">
              <a:solidFill>
                <a:schemeClr val="tx1"/>
              </a:solidFill>
            </a:endParaRPr>
          </a:p>
        </p:txBody>
      </p:sp>
      <p:sp>
        <p:nvSpPr>
          <p:cNvPr id="6" name="Content Placeholder 2"/>
          <p:cNvSpPr txBox="1">
            <a:spLocks/>
          </p:cNvSpPr>
          <p:nvPr/>
        </p:nvSpPr>
        <p:spPr>
          <a:xfrm>
            <a:off x="-82024" y="6210301"/>
            <a:ext cx="9189514"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1800" dirty="0">
                <a:solidFill>
                  <a:schemeClr val="tx1"/>
                </a:solidFill>
                <a:latin typeface="Times New Roman" panose="02020603050405020304" pitchFamily="18" charset="0"/>
                <a:cs typeface="Times New Roman" panose="02020603050405020304" pitchFamily="18" charset="0"/>
              </a:rPr>
              <a:t>Steam turbines produce high voltage DC which is sent 100’s miles to large energy consumers.</a:t>
            </a:r>
            <a:endParaRPr lang="en-US" sz="1800" dirty="0">
              <a:solidFill>
                <a:schemeClr val="tx1"/>
              </a:solidFill>
            </a:endParaRPr>
          </a:p>
        </p:txBody>
      </p:sp>
    </p:spTree>
    <p:extLst>
      <p:ext uri="{BB962C8B-B14F-4D97-AF65-F5344CB8AC3E}">
        <p14:creationId xmlns:p14="http://schemas.microsoft.com/office/powerpoint/2010/main" val="2443729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4800" dirty="0"/>
              <a:t>Solution – Option 2</a:t>
            </a:r>
          </a:p>
        </p:txBody>
      </p:sp>
      <p:sp>
        <p:nvSpPr>
          <p:cNvPr id="5" name="Content Placeholder 2"/>
          <p:cNvSpPr txBox="1">
            <a:spLocks/>
          </p:cNvSpPr>
          <p:nvPr/>
        </p:nvSpPr>
        <p:spPr>
          <a:xfrm>
            <a:off x="-5918" y="918468"/>
            <a:ext cx="3491920" cy="38821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1800" dirty="0">
                <a:solidFill>
                  <a:schemeClr val="tx1"/>
                </a:solidFill>
                <a:latin typeface="Times New Roman" panose="02020603050405020304" pitchFamily="18" charset="0"/>
                <a:cs typeface="Times New Roman" panose="02020603050405020304" pitchFamily="18" charset="0"/>
              </a:rPr>
              <a:t>Reactor chamber located at bottom of the ocean to place highest pressure on explosion to reduce effects.</a:t>
            </a:r>
          </a:p>
          <a:p>
            <a:r>
              <a:rPr lang="en-US" sz="1800" dirty="0">
                <a:solidFill>
                  <a:schemeClr val="tx1"/>
                </a:solidFill>
                <a:latin typeface="Times New Roman" panose="02020603050405020304" pitchFamily="18" charset="0"/>
                <a:cs typeface="Times New Roman" panose="02020603050405020304" pitchFamily="18" charset="0"/>
              </a:rPr>
              <a:t>Instead of long, insulated feed pipes, steam turbines located in multiple, unmanned, remote controlled submarines</a:t>
            </a:r>
          </a:p>
          <a:p>
            <a:r>
              <a:rPr lang="en-US" sz="1800" dirty="0">
                <a:solidFill>
                  <a:schemeClr val="tx1"/>
                </a:solidFill>
                <a:latin typeface="Times New Roman" panose="02020603050405020304" pitchFamily="18" charset="0"/>
                <a:cs typeface="Times New Roman" panose="02020603050405020304" pitchFamily="18" charset="0"/>
              </a:rPr>
              <a:t>Each submarine contains 1GW steam turbine system</a:t>
            </a:r>
          </a:p>
          <a:p>
            <a:r>
              <a:rPr lang="en-US" sz="1800" dirty="0">
                <a:solidFill>
                  <a:schemeClr val="tx1"/>
                </a:solidFill>
                <a:latin typeface="Times New Roman" panose="02020603050405020304" pitchFamily="18" charset="0"/>
                <a:cs typeface="Times New Roman" panose="02020603050405020304" pitchFamily="18" charset="0"/>
              </a:rPr>
              <a:t>Submarines are flooded so hydrostatic forces are not a factor, except at turbine.</a:t>
            </a:r>
          </a:p>
          <a:p>
            <a:pPr marL="0" indent="0">
              <a:buFont typeface="Arial" pitchFamily="34" charset="0"/>
              <a:buNone/>
            </a:pPr>
            <a:endParaRPr lang="en-US" sz="1800" dirty="0">
              <a:solidFill>
                <a:schemeClr val="tx1"/>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1800" dirty="0">
              <a:solidFill>
                <a:schemeClr val="tx1"/>
              </a:solidFill>
            </a:endParaRPr>
          </a:p>
        </p:txBody>
      </p:sp>
      <p:sp>
        <p:nvSpPr>
          <p:cNvPr id="6" name="Content Placeholder 2"/>
          <p:cNvSpPr txBox="1">
            <a:spLocks/>
          </p:cNvSpPr>
          <p:nvPr/>
        </p:nvSpPr>
        <p:spPr>
          <a:xfrm>
            <a:off x="0" y="4724400"/>
            <a:ext cx="9067800" cy="2133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1800" dirty="0">
                <a:solidFill>
                  <a:schemeClr val="tx1"/>
                </a:solidFill>
                <a:latin typeface="Times New Roman" panose="02020603050405020304" pitchFamily="18" charset="0"/>
                <a:cs typeface="Times New Roman" panose="02020603050405020304" pitchFamily="18" charset="0"/>
              </a:rPr>
              <a:t>As more power is desired from system, more submarines are added.</a:t>
            </a:r>
          </a:p>
          <a:p>
            <a:r>
              <a:rPr lang="en-US" sz="1800" dirty="0">
                <a:solidFill>
                  <a:schemeClr val="tx1"/>
                </a:solidFill>
                <a:latin typeface="Times New Roman" panose="02020603050405020304" pitchFamily="18" charset="0"/>
                <a:cs typeface="Times New Roman" panose="02020603050405020304" pitchFamily="18" charset="0"/>
              </a:rPr>
              <a:t>As more submarines are added, thermonuclear devices must be detonated more often.</a:t>
            </a:r>
          </a:p>
          <a:p>
            <a:r>
              <a:rPr lang="en-US" sz="1800" dirty="0">
                <a:solidFill>
                  <a:schemeClr val="tx1"/>
                </a:solidFill>
                <a:latin typeface="Times New Roman" panose="02020603050405020304" pitchFamily="18" charset="0"/>
                <a:cs typeface="Times New Roman" panose="02020603050405020304" pitchFamily="18" charset="0"/>
              </a:rPr>
              <a:t>Submarines can attach to 8ft diameter ports located every ½ degree around circumference of reactor chamber; a total of 720 submarines can be attached to the reactor chamber at 1 time.</a:t>
            </a:r>
          </a:p>
          <a:p>
            <a:r>
              <a:rPr lang="en-US" sz="1800" dirty="0">
                <a:solidFill>
                  <a:schemeClr val="tx1"/>
                </a:solidFill>
                <a:latin typeface="Times New Roman" panose="02020603050405020304" pitchFamily="18" charset="0"/>
                <a:cs typeface="Times New Roman" panose="02020603050405020304" pitchFamily="18" charset="0"/>
              </a:rPr>
              <a:t>Submarines can be detached and brought to surface for maintenance.</a:t>
            </a:r>
          </a:p>
          <a:p>
            <a:r>
              <a:rPr lang="en-US" sz="1800" dirty="0">
                <a:solidFill>
                  <a:schemeClr val="tx1"/>
                </a:solidFill>
                <a:latin typeface="Times New Roman" panose="02020603050405020304" pitchFamily="18" charset="0"/>
                <a:cs typeface="Times New Roman" panose="02020603050405020304" pitchFamily="18" charset="0"/>
              </a:rPr>
              <a:t>Submarines are not shown to scale </a:t>
            </a:r>
            <a:r>
              <a:rPr lang="en-US" sz="1800">
                <a:solidFill>
                  <a:schemeClr val="tx1"/>
                </a:solidFill>
                <a:latin typeface="Times New Roman" panose="02020603050405020304" pitchFamily="18" charset="0"/>
                <a:cs typeface="Times New Roman" panose="02020603050405020304" pitchFamily="18" charset="0"/>
              </a:rPr>
              <a:t>for clarity</a:t>
            </a:r>
            <a:endParaRPr lang="en-US" sz="1800" dirty="0">
              <a:solidFill>
                <a:schemeClr val="tx1"/>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rotWithShape="1">
          <a:blip r:embed="rId2"/>
          <a:srcRect l="22500" t="20370" r="15834" b="8519"/>
          <a:stretch/>
        </p:blipFill>
        <p:spPr>
          <a:xfrm>
            <a:off x="3400499" y="947765"/>
            <a:ext cx="5743501" cy="3725514"/>
          </a:xfrm>
          <a:prstGeom prst="rect">
            <a:avLst/>
          </a:prstGeom>
        </p:spPr>
      </p:pic>
    </p:spTree>
    <p:extLst>
      <p:ext uri="{BB962C8B-B14F-4D97-AF65-F5344CB8AC3E}">
        <p14:creationId xmlns:p14="http://schemas.microsoft.com/office/powerpoint/2010/main" val="1297009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4400" dirty="0"/>
              <a:t>Bomb Calculations</a:t>
            </a:r>
          </a:p>
        </p:txBody>
      </p:sp>
      <p:sp>
        <p:nvSpPr>
          <p:cNvPr id="3" name="Content Placeholder 2"/>
          <p:cNvSpPr>
            <a:spLocks noGrp="1"/>
          </p:cNvSpPr>
          <p:nvPr>
            <p:ph idx="1"/>
          </p:nvPr>
        </p:nvSpPr>
        <p:spPr>
          <a:xfrm>
            <a:off x="266700" y="685800"/>
            <a:ext cx="8610600" cy="5867400"/>
          </a:xfrm>
        </p:spPr>
        <p:txBody>
          <a:bodyPr>
            <a:normAutofit/>
          </a:bodyPr>
          <a:lstStyle/>
          <a:p>
            <a:r>
              <a:rPr lang="en-US" sz="1800" dirty="0">
                <a:solidFill>
                  <a:schemeClr val="tx1"/>
                </a:solidFill>
              </a:rPr>
              <a:t>1 ton of TNT = 4.184 GJ</a:t>
            </a:r>
          </a:p>
          <a:p>
            <a:r>
              <a:rPr lang="en-US" sz="1800" dirty="0">
                <a:solidFill>
                  <a:schemeClr val="tx1"/>
                </a:solidFill>
              </a:rPr>
              <a:t>Average Annual USA electrical power demand:  444 GW</a:t>
            </a:r>
          </a:p>
          <a:p>
            <a:r>
              <a:rPr lang="en-US" sz="1800" dirty="0">
                <a:solidFill>
                  <a:schemeClr val="tx1"/>
                </a:solidFill>
              </a:rPr>
              <a:t>GJ to equal 444 GW/</a:t>
            </a:r>
            <a:r>
              <a:rPr lang="en-US" sz="1800" dirty="0" err="1">
                <a:solidFill>
                  <a:schemeClr val="tx1"/>
                </a:solidFill>
              </a:rPr>
              <a:t>hr</a:t>
            </a:r>
            <a:r>
              <a:rPr lang="en-US" sz="1800" dirty="0">
                <a:solidFill>
                  <a:schemeClr val="tx1"/>
                </a:solidFill>
              </a:rPr>
              <a:t>:  1,600,000 GJ</a:t>
            </a:r>
          </a:p>
          <a:p>
            <a:r>
              <a:rPr lang="en-US" sz="1800" dirty="0">
                <a:solidFill>
                  <a:schemeClr val="tx1"/>
                </a:solidFill>
              </a:rPr>
              <a:t>Tons of TNT to equal 1.6 million GJ:  382 kilotons</a:t>
            </a:r>
          </a:p>
          <a:p>
            <a:r>
              <a:rPr lang="en-US" sz="1800" dirty="0">
                <a:solidFill>
                  <a:schemeClr val="tx1"/>
                </a:solidFill>
              </a:rPr>
              <a:t>Assume 33% efficient steam generation system = 1.15 Megaton</a:t>
            </a:r>
          </a:p>
          <a:p>
            <a:r>
              <a:rPr lang="en-US" sz="1800" dirty="0">
                <a:solidFill>
                  <a:schemeClr val="tx1"/>
                </a:solidFill>
              </a:rPr>
              <a:t>A 1.15 Megaton device will need to be detonated each hour to fulfill the ENTIRE ELECTRICAL REQUIREMENTS FOR THE USA!!!</a:t>
            </a:r>
          </a:p>
          <a:p>
            <a:r>
              <a:rPr lang="en-US" sz="1800" dirty="0">
                <a:solidFill>
                  <a:schemeClr val="tx1"/>
                </a:solidFill>
              </a:rPr>
              <a:t>Instead of a single 444 GW power plant, utilize a 250 GW power plant on each seaboard = 650 kiloton device in each plant every hour</a:t>
            </a:r>
          </a:p>
          <a:p>
            <a:r>
              <a:rPr lang="en-US" sz="1800" dirty="0">
                <a:solidFill>
                  <a:schemeClr val="tx1"/>
                </a:solidFill>
              </a:rPr>
              <a:t>or a </a:t>
            </a:r>
            <a:r>
              <a:rPr lang="en-US" sz="1800" b="1" dirty="0">
                <a:solidFill>
                  <a:srgbClr val="FF0000"/>
                </a:solidFill>
              </a:rPr>
              <a:t>1.3 Megaton device in each plant every other hour</a:t>
            </a:r>
            <a:r>
              <a:rPr lang="en-US" sz="1800" dirty="0">
                <a:solidFill>
                  <a:schemeClr val="tx1"/>
                </a:solidFill>
              </a:rPr>
              <a:t>. </a:t>
            </a:r>
          </a:p>
          <a:p>
            <a:pPr marL="0" indent="0">
              <a:buNone/>
            </a:pPr>
            <a:r>
              <a:rPr lang="en-US" sz="1800" dirty="0">
                <a:solidFill>
                  <a:schemeClr val="tx1"/>
                </a:solidFill>
              </a:rPr>
              <a:t>	        </a:t>
            </a:r>
            <a:r>
              <a:rPr lang="en-US" sz="2800" b="1" dirty="0">
                <a:solidFill>
                  <a:schemeClr val="tx1"/>
                </a:solidFill>
              </a:rPr>
              <a:t>Financials</a:t>
            </a:r>
          </a:p>
          <a:p>
            <a:pPr>
              <a:buFont typeface="+mj-lt"/>
              <a:buAutoNum type="arabicPeriod"/>
            </a:pPr>
            <a:r>
              <a:rPr lang="en-US" sz="1800" dirty="0">
                <a:solidFill>
                  <a:schemeClr val="tx1"/>
                </a:solidFill>
              </a:rPr>
              <a:t>1GW power plant revenue = $50,000 per hour (gross)</a:t>
            </a:r>
          </a:p>
          <a:p>
            <a:pPr>
              <a:buFont typeface="+mj-lt"/>
              <a:buAutoNum type="arabicPeriod"/>
            </a:pPr>
            <a:r>
              <a:rPr lang="en-US" sz="1800" dirty="0">
                <a:solidFill>
                  <a:schemeClr val="tx1"/>
                </a:solidFill>
              </a:rPr>
              <a:t>250 GW power plant revenue = $12,500,000 per hour = </a:t>
            </a:r>
            <a:r>
              <a:rPr lang="en-US" sz="1800" b="1" dirty="0">
                <a:solidFill>
                  <a:schemeClr val="tx1"/>
                </a:solidFill>
              </a:rPr>
              <a:t>$110 Billion/year</a:t>
            </a:r>
          </a:p>
          <a:p>
            <a:pPr>
              <a:buFont typeface="+mj-lt"/>
              <a:buAutoNum type="arabicPeriod"/>
            </a:pPr>
            <a:r>
              <a:rPr lang="en-US" sz="1800" dirty="0">
                <a:solidFill>
                  <a:schemeClr val="tx1"/>
                </a:solidFill>
              </a:rPr>
              <a:t>Modern Coal Fired Power Plant costs $1/watt of power</a:t>
            </a:r>
          </a:p>
          <a:p>
            <a:pPr>
              <a:buFont typeface="+mj-lt"/>
              <a:buAutoNum type="arabicPeriod"/>
            </a:pPr>
            <a:r>
              <a:rPr lang="en-US" sz="1800" dirty="0">
                <a:solidFill>
                  <a:schemeClr val="tx1"/>
                </a:solidFill>
              </a:rPr>
              <a:t>Wind power is usually 3 times as much per watt</a:t>
            </a:r>
          </a:p>
          <a:p>
            <a:pPr>
              <a:buFont typeface="+mj-lt"/>
              <a:buAutoNum type="arabicPeriod"/>
            </a:pPr>
            <a:r>
              <a:rPr lang="en-US" sz="1800" dirty="0">
                <a:solidFill>
                  <a:schemeClr val="tx1"/>
                </a:solidFill>
              </a:rPr>
              <a:t>Construction costs of 250 GW fusion plant should be no more than   </a:t>
            </a:r>
            <a:r>
              <a:rPr lang="en-US" sz="1800" b="1" dirty="0">
                <a:solidFill>
                  <a:srgbClr val="FF0000"/>
                </a:solidFill>
              </a:rPr>
              <a:t>$250B to be competitive with coal </a:t>
            </a:r>
            <a:r>
              <a:rPr lang="en-US" sz="1800" dirty="0">
                <a:solidFill>
                  <a:schemeClr val="tx1"/>
                </a:solidFill>
              </a:rPr>
              <a:t>or $750B to be competitive with wind</a:t>
            </a:r>
          </a:p>
          <a:p>
            <a:endParaRPr lang="en-US" sz="2000" dirty="0">
              <a:solidFill>
                <a:schemeClr val="tx1"/>
              </a:solidFill>
            </a:endParaRPr>
          </a:p>
        </p:txBody>
      </p:sp>
    </p:spTree>
    <p:extLst>
      <p:ext uri="{BB962C8B-B14F-4D97-AF65-F5344CB8AC3E}">
        <p14:creationId xmlns:p14="http://schemas.microsoft.com/office/powerpoint/2010/main" val="1322446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128"/>
          </a:xfrm>
        </p:spPr>
        <p:txBody>
          <a:bodyPr/>
          <a:lstStyle/>
          <a:p>
            <a:r>
              <a:rPr lang="en-US" sz="3600" dirty="0"/>
              <a:t>Project Gnome</a:t>
            </a:r>
          </a:p>
        </p:txBody>
      </p:sp>
      <p:sp>
        <p:nvSpPr>
          <p:cNvPr id="3" name="Content Placeholder 2"/>
          <p:cNvSpPr>
            <a:spLocks noGrp="1"/>
          </p:cNvSpPr>
          <p:nvPr>
            <p:ph idx="1"/>
          </p:nvPr>
        </p:nvSpPr>
        <p:spPr>
          <a:xfrm>
            <a:off x="241547" y="685800"/>
            <a:ext cx="8610600" cy="3124200"/>
          </a:xfrm>
        </p:spPr>
        <p:txBody>
          <a:bodyPr>
            <a:normAutofit fontScale="92500"/>
          </a:bodyPr>
          <a:lstStyle/>
          <a:p>
            <a:r>
              <a:rPr lang="en-US" sz="1600" dirty="0">
                <a:solidFill>
                  <a:schemeClr val="tx1"/>
                </a:solidFill>
              </a:rPr>
              <a:t>Edward Teller, the father of the hydrogen bomb, conceived of obtaining electricity from thermonuclear bombs </a:t>
            </a:r>
          </a:p>
          <a:p>
            <a:pPr lvl="1"/>
            <a:r>
              <a:rPr lang="en-US" sz="1400" dirty="0">
                <a:solidFill>
                  <a:schemeClr val="tx1"/>
                </a:solidFill>
              </a:rPr>
              <a:t>He would detonate a 1 kiloton bomb every 45 minutes in a 100’D x 300’ cylinder with 4’ thick steel walls or explode the bomb in a large salt dome.  </a:t>
            </a:r>
          </a:p>
          <a:p>
            <a:r>
              <a:rPr lang="en-US" sz="1600" dirty="0">
                <a:solidFill>
                  <a:schemeClr val="tx1"/>
                </a:solidFill>
              </a:rPr>
              <a:t>Project Gnome tested Teller’s concept</a:t>
            </a:r>
          </a:p>
          <a:p>
            <a:pPr lvl="1"/>
            <a:r>
              <a:rPr lang="en-US" sz="1400" dirty="0">
                <a:solidFill>
                  <a:schemeClr val="tx1"/>
                </a:solidFill>
              </a:rPr>
              <a:t>A 29 </a:t>
            </a:r>
            <a:r>
              <a:rPr lang="en-US" sz="1400" dirty="0" err="1">
                <a:solidFill>
                  <a:schemeClr val="tx1"/>
                </a:solidFill>
              </a:rPr>
              <a:t>kT</a:t>
            </a:r>
            <a:r>
              <a:rPr lang="en-US" sz="1400" dirty="0">
                <a:solidFill>
                  <a:schemeClr val="tx1"/>
                </a:solidFill>
              </a:rPr>
              <a:t> thermonuclear device was exploded 1,183 below ground in salt dome</a:t>
            </a:r>
          </a:p>
          <a:p>
            <a:r>
              <a:rPr lang="en-US" sz="1600" dirty="0">
                <a:solidFill>
                  <a:schemeClr val="tx1"/>
                </a:solidFill>
              </a:rPr>
              <a:t>As originally delineated, Teller’s plans were uneconomical because the greatest cost of the thermonuclear device is the high grade U235 or PU-239 in the primary.  </a:t>
            </a:r>
          </a:p>
          <a:p>
            <a:r>
              <a:rPr lang="en-US" sz="1600" dirty="0">
                <a:solidFill>
                  <a:schemeClr val="tx1"/>
                </a:solidFill>
              </a:rPr>
              <a:t>Soviets demonstrated a primary of only 300 tons for a 15 KT device for the Pechora–Kama Canal as part of the Taiga Soviet peaceful nuclear explosions of the 1970s</a:t>
            </a:r>
          </a:p>
          <a:p>
            <a:r>
              <a:rPr lang="en-US" sz="1600" dirty="0">
                <a:solidFill>
                  <a:schemeClr val="tx1"/>
                </a:solidFill>
              </a:rPr>
              <a:t>Therefore, if we utilize a 1 megaton fusion device with the same 0.3 KT Pu-239 primary, our Pu-239 costs will be over 1,000 times less expensive per energy output than Teller’s. </a:t>
            </a:r>
            <a:endParaRPr lang="en-US" sz="1600" b="1"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4600" y="3657600"/>
            <a:ext cx="3823441" cy="3048000"/>
          </a:xfrm>
          <a:prstGeom prst="rect">
            <a:avLst/>
          </a:prstGeom>
        </p:spPr>
      </p:pic>
      <p:pic>
        <p:nvPicPr>
          <p:cNvPr id="6" name="Picture 5"/>
          <p:cNvPicPr>
            <a:picLocks noChangeAspect="1"/>
          </p:cNvPicPr>
          <p:nvPr/>
        </p:nvPicPr>
        <p:blipFill>
          <a:blip r:embed="rId3"/>
          <a:stretch>
            <a:fillRect/>
          </a:stretch>
        </p:blipFill>
        <p:spPr>
          <a:xfrm>
            <a:off x="381000" y="3653901"/>
            <a:ext cx="3384841" cy="3048000"/>
          </a:xfrm>
          <a:prstGeom prst="rect">
            <a:avLst/>
          </a:prstGeom>
        </p:spPr>
      </p:pic>
    </p:spTree>
    <p:extLst>
      <p:ext uri="{BB962C8B-B14F-4D97-AF65-F5344CB8AC3E}">
        <p14:creationId xmlns:p14="http://schemas.microsoft.com/office/powerpoint/2010/main" val="2173072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1405"/>
          </a:xfrm>
        </p:spPr>
        <p:txBody>
          <a:bodyPr/>
          <a:lstStyle/>
          <a:p>
            <a:r>
              <a:rPr lang="en-US" sz="3600" dirty="0"/>
              <a:t>Underwater Nuclear Explosion</a:t>
            </a:r>
          </a:p>
        </p:txBody>
      </p:sp>
      <p:sp>
        <p:nvSpPr>
          <p:cNvPr id="7" name="Content Placeholder 2"/>
          <p:cNvSpPr txBox="1">
            <a:spLocks/>
          </p:cNvSpPr>
          <p:nvPr/>
        </p:nvSpPr>
        <p:spPr>
          <a:xfrm>
            <a:off x="228600" y="715700"/>
            <a:ext cx="5257800" cy="275339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2000" dirty="0">
                <a:solidFill>
                  <a:schemeClr val="tx1"/>
                </a:solidFill>
              </a:rPr>
              <a:t>Operation Hardtack and Operation Wigwam were underwater nuclear explosion tests.  </a:t>
            </a:r>
          </a:p>
          <a:p>
            <a:r>
              <a:rPr lang="en-US" sz="2000" dirty="0">
                <a:solidFill>
                  <a:schemeClr val="tx1"/>
                </a:solidFill>
              </a:rPr>
              <a:t>Hardtack was 9 kiloton explosion in 500 </a:t>
            </a:r>
            <a:r>
              <a:rPr lang="en-US" sz="2000" dirty="0" err="1">
                <a:solidFill>
                  <a:schemeClr val="tx1"/>
                </a:solidFill>
              </a:rPr>
              <a:t>ft</a:t>
            </a:r>
            <a:r>
              <a:rPr lang="en-US" sz="2000" dirty="0">
                <a:solidFill>
                  <a:schemeClr val="tx1"/>
                </a:solidFill>
              </a:rPr>
              <a:t> deep water; </a:t>
            </a:r>
          </a:p>
          <a:p>
            <a:r>
              <a:rPr lang="en-US" sz="2000" dirty="0">
                <a:solidFill>
                  <a:schemeClr val="tx1"/>
                </a:solidFill>
              </a:rPr>
              <a:t>Wigwam was 30 kiloton explosion in 2,000 </a:t>
            </a:r>
            <a:r>
              <a:rPr lang="en-US" sz="2000" dirty="0" err="1">
                <a:solidFill>
                  <a:schemeClr val="tx1"/>
                </a:solidFill>
              </a:rPr>
              <a:t>ft</a:t>
            </a:r>
            <a:r>
              <a:rPr lang="en-US" sz="2000" dirty="0">
                <a:solidFill>
                  <a:schemeClr val="tx1"/>
                </a:solidFill>
              </a:rPr>
              <a:t> deep water.   Very little surface spray was generated due to very deep explosion.</a:t>
            </a:r>
          </a:p>
        </p:txBody>
      </p:sp>
      <p:pic>
        <p:nvPicPr>
          <p:cNvPr id="16" name="Content Placeholder 1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662" y="3469091"/>
            <a:ext cx="4731738" cy="3236509"/>
          </a:xfrm>
        </p:spPr>
      </p:pic>
      <p:pic>
        <p:nvPicPr>
          <p:cNvPr id="20" name="Picture 19"/>
          <p:cNvPicPr>
            <a:picLocks noChangeAspect="1"/>
          </p:cNvPicPr>
          <p:nvPr/>
        </p:nvPicPr>
        <p:blipFill rotWithShape="1">
          <a:blip r:embed="rId3"/>
          <a:srcRect t="5556" r="70000" b="8519"/>
          <a:stretch/>
        </p:blipFill>
        <p:spPr>
          <a:xfrm>
            <a:off x="5486400" y="841405"/>
            <a:ext cx="3639845" cy="5864195"/>
          </a:xfrm>
          <a:prstGeom prst="rect">
            <a:avLst/>
          </a:prstGeom>
        </p:spPr>
      </p:pic>
    </p:spTree>
    <p:extLst>
      <p:ext uri="{BB962C8B-B14F-4D97-AF65-F5344CB8AC3E}">
        <p14:creationId xmlns:p14="http://schemas.microsoft.com/office/powerpoint/2010/main" val="35206472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8082</TotalTime>
  <Words>1841</Words>
  <Application>Microsoft Office PowerPoint</Application>
  <PresentationFormat>On-screen Show (4:3)</PresentationFormat>
  <Paragraphs>119</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Courier New</vt:lpstr>
      <vt:lpstr>Palatino Linotype</vt:lpstr>
      <vt:lpstr>Times New Roman</vt:lpstr>
      <vt:lpstr>Executive</vt:lpstr>
      <vt:lpstr>Nuclear Fusion Power Plant that Could Produce 100% of North American Energy</vt:lpstr>
      <vt:lpstr>PowerPoint Presentation</vt:lpstr>
      <vt:lpstr>PowerPoint Presentation</vt:lpstr>
      <vt:lpstr>Similarities between Traditional Fusion Reactors and Thermonuclear Devices</vt:lpstr>
      <vt:lpstr>Solution – Option 1</vt:lpstr>
      <vt:lpstr>Solution – Option 2</vt:lpstr>
      <vt:lpstr>Bomb Calculations</vt:lpstr>
      <vt:lpstr>Project Gnome</vt:lpstr>
      <vt:lpstr>Underwater Nuclear Explosion</vt:lpstr>
      <vt:lpstr>Nuclear Fusion Fundamentals</vt:lpstr>
      <vt:lpstr>Warheads</vt:lpstr>
      <vt:lpstr>Shock Wave Abatement</vt:lpstr>
      <vt:lpstr>Nuclear Security</vt:lpstr>
      <vt:lpstr>Construction Sanity Check</vt:lpstr>
      <vt:lpstr>Concerns &amp; Technical Challenges</vt:lpstr>
      <vt:lpstr>Conclusion</vt:lpstr>
    </vt:vector>
  </TitlesOfParts>
  <Company>TEMA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Fusion Power Plant producing 1GW of power  within 5 years</dc:title>
  <dc:creator>Samuel Langhorne Clemens</dc:creator>
  <cp:keywords>PUBLIC/NONE, PUBLIC/NONE, PUBLIC/NONE, PUBLIC/NONE</cp:keywords>
  <cp:lastModifiedBy>admin</cp:lastModifiedBy>
  <cp:revision>230</cp:revision>
  <cp:lastPrinted>2015-11-05T22:33:08Z</cp:lastPrinted>
  <dcterms:created xsi:type="dcterms:W3CDTF">2015-11-05T21:43:49Z</dcterms:created>
  <dcterms:modified xsi:type="dcterms:W3CDTF">2017-06-09T03:12:26Z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05bf6db5-1156-4998-8a89-f07b6daa216e</vt:lpwstr>
  </property>
  <property fmtid="{D5CDD505-2E9C-101B-9397-08002B2CF9AE}" pid="3" name="xClassification">
    <vt:lpwstr>PUBLIC / NONE</vt:lpwstr>
  </property>
  <property fmtid="{D5CDD505-2E9C-101B-9397-08002B2CF9AE}" pid="4" name="xVisual Markings">
    <vt:lpwstr>No Label</vt:lpwstr>
  </property>
</Properties>
</file>