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8" r:id="rId3"/>
    <p:sldId id="259" r:id="rId4"/>
    <p:sldId id="269" r:id="rId5"/>
    <p:sldId id="266" r:id="rId6"/>
    <p:sldId id="261" r:id="rId7"/>
    <p:sldId id="265" r:id="rId8"/>
    <p:sldId id="264" r:id="rId9"/>
    <p:sldId id="268" r:id="rId10"/>
    <p:sldId id="267" r:id="rId11"/>
    <p:sldId id="263" r:id="rId12"/>
    <p:sldId id="262" r:id="rId13"/>
    <p:sldId id="260" r:id="rId14"/>
    <p:sldId id="25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93" autoAdjust="0"/>
  </p:normalViewPr>
  <p:slideViewPr>
    <p:cSldViewPr>
      <p:cViewPr>
        <p:scale>
          <a:sx n="99" d="100"/>
          <a:sy n="99" d="100"/>
        </p:scale>
        <p:origin x="-546" y="6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FA9264-CDFE-4EC8-A40D-5DEFB2B4EC6F}" type="datetimeFigureOut">
              <a:rPr lang="en-US" smtClean="0"/>
              <a:t>9/29/2015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77EE60-F8EF-461D-A284-6BF748F7191B}" type="slidenum">
              <a:rPr lang="en-US" smtClean="0"/>
              <a:t>‹#›</a:t>
            </a:fld>
            <a:endParaRPr lang="en-US" dirty="0"/>
          </a:p>
        </p:txBody>
      </p:sp>
    </p:spTree>
    <p:extLst>
      <p:ext uri="{BB962C8B-B14F-4D97-AF65-F5344CB8AC3E}">
        <p14:creationId xmlns:p14="http://schemas.microsoft.com/office/powerpoint/2010/main" val="1417791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“Man-Made Global Warming is Political hype”</a:t>
            </a:r>
            <a:br>
              <a:rPr lang="en-US" dirty="0" smtClean="0"/>
            </a:br>
            <a:r>
              <a:rPr lang="en-US" dirty="0" smtClean="0"/>
              <a:t>A technical paper presented by TheUSAparty.com</a:t>
            </a:r>
          </a:p>
          <a:p>
            <a:r>
              <a:rPr lang="en-US" dirty="0" smtClean="0"/>
              <a:t>The USA party is a grass-roots organization dedicated to end all federal political bickering.</a:t>
            </a:r>
          </a:p>
          <a:p>
            <a:endParaRPr lang="en-US" dirty="0"/>
          </a:p>
        </p:txBody>
      </p:sp>
      <p:sp>
        <p:nvSpPr>
          <p:cNvPr id="4" name="Slide Number Placeholder 3"/>
          <p:cNvSpPr>
            <a:spLocks noGrp="1"/>
          </p:cNvSpPr>
          <p:nvPr>
            <p:ph type="sldNum" sz="quarter" idx="10"/>
          </p:nvPr>
        </p:nvSpPr>
        <p:spPr/>
        <p:txBody>
          <a:bodyPr/>
          <a:lstStyle/>
          <a:p>
            <a:fld id="{FA2346E6-4541-4789-A57B-A215EA6E15F8}" type="slidenum">
              <a:rPr lang="en-US" smtClean="0"/>
              <a:t>1</a:t>
            </a:fld>
            <a:endParaRPr lang="en-US" dirty="0"/>
          </a:p>
        </p:txBody>
      </p:sp>
    </p:spTree>
    <p:extLst>
      <p:ext uri="{BB962C8B-B14F-4D97-AF65-F5344CB8AC3E}">
        <p14:creationId xmlns:p14="http://schemas.microsoft.com/office/powerpoint/2010/main" val="135578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002060"/>
                </a:solidFill>
              </a:rPr>
              <a:t>600% increase in CO2 production, but only 29% increase in CO2 concentration in the atmosphere</a:t>
            </a:r>
            <a:r>
              <a:rPr lang="en-US" sz="1200" kern="1200" dirty="0" smtClean="0">
                <a:solidFill>
                  <a:schemeClr val="tx1"/>
                </a:solidFill>
                <a:effectLst/>
                <a:latin typeface="+mn-lt"/>
                <a:ea typeface="+mn-ea"/>
                <a:cs typeface="+mn-cs"/>
              </a:rPr>
              <a:t>:  </a:t>
            </a:r>
          </a:p>
          <a:p>
            <a:pPr marL="285750" indent="-285750">
              <a:buFont typeface="Arial" panose="020B0604020202020204" pitchFamily="34" charset="0"/>
              <a:buChar char="•"/>
            </a:pPr>
            <a:r>
              <a:rPr lang="en-US" sz="1200" dirty="0" smtClean="0"/>
              <a:t>A graph of the CO2 production over time shows a 600% increase since 1950, but over the same time, there was only a 29% increase in CO2 in the atmosphere.</a:t>
            </a:r>
          </a:p>
          <a:p>
            <a:pPr marL="285750" indent="-285750">
              <a:buFont typeface="Arial" panose="020B0604020202020204" pitchFamily="34" charset="0"/>
              <a:buChar char="•"/>
            </a:pPr>
            <a:r>
              <a:rPr lang="en-US" sz="1200" dirty="0" smtClean="0"/>
              <a:t>Since 1972, there hasn’t been much change in CO2 from the USA although the population </a:t>
            </a:r>
            <a:r>
              <a:rPr lang="en-US" sz="1200" smtClean="0"/>
              <a:t>has increased </a:t>
            </a:r>
            <a:r>
              <a:rPr lang="en-US" sz="1200" dirty="0" smtClean="0"/>
              <a:t>48% and we are being asked to reduce our CO2 production while China’s CO2 production dwarfs our</a:t>
            </a:r>
            <a:r>
              <a:rPr lang="en-US" sz="1200" baseline="0" dirty="0" smtClean="0"/>
              <a:t> own. </a:t>
            </a:r>
            <a:endParaRPr lang="en-US" sz="1200"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2346E6-4541-4789-A57B-A215EA6E15F8}" type="slidenum">
              <a:rPr lang="en-US" smtClean="0"/>
              <a:t>10</a:t>
            </a:fld>
            <a:endParaRPr lang="en-US" dirty="0"/>
          </a:p>
        </p:txBody>
      </p:sp>
    </p:spTree>
    <p:extLst>
      <p:ext uri="{BB962C8B-B14F-4D97-AF65-F5344CB8AC3E}">
        <p14:creationId xmlns:p14="http://schemas.microsoft.com/office/powerpoint/2010/main" val="4096159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002060"/>
                </a:solidFill>
              </a:rPr>
              <a:t># of new China/India Coal Fired power plants dwarfs what rest of world will remove </a:t>
            </a:r>
            <a:r>
              <a:rPr lang="en-US" sz="1200" kern="1200" dirty="0" smtClean="0">
                <a:solidFill>
                  <a:schemeClr val="tx1"/>
                </a:solidFill>
                <a:effectLst/>
                <a:latin typeface="+mn-lt"/>
                <a:ea typeface="+mn-ea"/>
                <a:cs typeface="+mn-cs"/>
              </a:rPr>
              <a:t>:  </a:t>
            </a:r>
          </a:p>
          <a:p>
            <a:pPr marL="285750" indent="-285750">
              <a:buFont typeface="Arial" panose="020B0604020202020204" pitchFamily="34" charset="0"/>
              <a:buChar char="•"/>
            </a:pPr>
            <a:r>
              <a:rPr lang="en-US" dirty="0" smtClean="0"/>
              <a:t>On the previous slide we showed, that the amount of CO2 produced by the USA has not really changed that much since 1972 while the USA population has increased from 210 million to over 310 million today.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It seems incredulous that the same Greenpeace that was protesting nuclear power plants in 1972 are protesting coal-fired power plants today when the USA is producing nearly the same amount of CO2.</a:t>
            </a:r>
            <a:r>
              <a:rPr lang="en-US" sz="1200" dirty="0" smtClean="0"/>
              <a: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In next 25 years, China will add 251 GW (to its existing 758 GW in 2012) and India 120 GW of new coal fired power plants while the US eliminates 28.5 GW (of its total of 343.8 GW in 2011) in the name of reducing Global Warming  </a:t>
            </a:r>
          </a:p>
          <a:p>
            <a:pPr marL="285750" indent="-285750">
              <a:buFont typeface="Arial" panose="020B0604020202020204" pitchFamily="34" charset="0"/>
              <a:buChar char="•"/>
            </a:pPr>
            <a:endParaRPr lang="en-US" dirty="0" smtClean="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2346E6-4541-4789-A57B-A215EA6E15F8}" type="slidenum">
              <a:rPr lang="en-US" smtClean="0"/>
              <a:t>11</a:t>
            </a:fld>
            <a:endParaRPr lang="en-US" dirty="0"/>
          </a:p>
        </p:txBody>
      </p:sp>
    </p:spTree>
    <p:extLst>
      <p:ext uri="{BB962C8B-B14F-4D97-AF65-F5344CB8AC3E}">
        <p14:creationId xmlns:p14="http://schemas.microsoft.com/office/powerpoint/2010/main" val="4096159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002060"/>
                </a:solidFill>
              </a:rPr>
              <a:t>Proof that Man-Made Global Warming is Political Hype</a:t>
            </a:r>
            <a:r>
              <a:rPr lang="en-US" sz="1200" kern="1200" dirty="0" smtClean="0">
                <a:solidFill>
                  <a:schemeClr val="tx1"/>
                </a:solidFill>
                <a:effectLst/>
                <a:latin typeface="+mn-lt"/>
                <a:ea typeface="+mn-ea"/>
                <a:cs typeface="+mn-cs"/>
              </a:rPr>
              <a:t>:  </a:t>
            </a:r>
          </a:p>
          <a:p>
            <a:pPr marL="285750" indent="-285750">
              <a:buFont typeface="Arial" panose="020B0604020202020204" pitchFamily="34" charset="0"/>
              <a:buChar char="•"/>
            </a:pPr>
            <a:r>
              <a:rPr lang="en-US" dirty="0" smtClean="0"/>
              <a:t>In 1972, the USA produced 28.6% of the world’s total CO2 emissions and yet Greenpeace protested our nuclear power plants.  </a:t>
            </a:r>
          </a:p>
          <a:p>
            <a:pPr marL="285750" indent="-285750">
              <a:buFont typeface="Arial" panose="020B0604020202020204" pitchFamily="34" charset="0"/>
              <a:buChar char="•"/>
            </a:pPr>
            <a:r>
              <a:rPr lang="en-US" dirty="0" smtClean="0"/>
              <a:t>Today, the USA’s CO2 emissions are only 14% (China = 28%) of the world’s total CO2 emissions and Greenpeace says </a:t>
            </a:r>
            <a:r>
              <a:rPr lang="en-US" b="1" u="sng" dirty="0" smtClean="0"/>
              <a:t>WE</a:t>
            </a:r>
            <a:r>
              <a:rPr lang="en-US" dirty="0" smtClean="0"/>
              <a:t> must close down </a:t>
            </a:r>
            <a:r>
              <a:rPr lang="en-US" b="1" u="sng" dirty="0" smtClean="0"/>
              <a:t>OUR</a:t>
            </a:r>
            <a:r>
              <a:rPr lang="en-US" dirty="0" smtClean="0"/>
              <a:t> “polluting” coal-fire power plants.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solidFill>
                  <a:srgbClr val="C00000"/>
                </a:solidFill>
              </a:rPr>
              <a:t>If US politicians were </a:t>
            </a:r>
            <a:r>
              <a:rPr lang="en-US" sz="1100" b="1" dirty="0" smtClean="0">
                <a:solidFill>
                  <a:srgbClr val="C00000"/>
                </a:solidFill>
              </a:rPr>
              <a:t>REALLY concerned </a:t>
            </a:r>
            <a:r>
              <a:rPr lang="en-US" sz="1100" dirty="0" smtClean="0">
                <a:solidFill>
                  <a:srgbClr val="C00000"/>
                </a:solidFill>
              </a:rPr>
              <a:t>about Global Warming, why wouldn’t we boycott goods from China and India until they halt any further increases in their CO2 emissions</a:t>
            </a:r>
            <a:r>
              <a:rPr lang="en-US" sz="1100" dirty="0" smtClean="0"/>
              <a:t>.</a:t>
            </a:r>
          </a:p>
        </p:txBody>
      </p:sp>
      <p:sp>
        <p:nvSpPr>
          <p:cNvPr id="4" name="Slide Number Placeholder 3"/>
          <p:cNvSpPr>
            <a:spLocks noGrp="1"/>
          </p:cNvSpPr>
          <p:nvPr>
            <p:ph type="sldNum" sz="quarter" idx="10"/>
          </p:nvPr>
        </p:nvSpPr>
        <p:spPr/>
        <p:txBody>
          <a:bodyPr/>
          <a:lstStyle/>
          <a:p>
            <a:fld id="{FA2346E6-4541-4789-A57B-A215EA6E15F8}" type="slidenum">
              <a:rPr lang="en-US" smtClean="0"/>
              <a:t>12</a:t>
            </a:fld>
            <a:endParaRPr lang="en-US" dirty="0"/>
          </a:p>
        </p:txBody>
      </p:sp>
    </p:spTree>
    <p:extLst>
      <p:ext uri="{BB962C8B-B14F-4D97-AF65-F5344CB8AC3E}">
        <p14:creationId xmlns:p14="http://schemas.microsoft.com/office/powerpoint/2010/main" val="4096159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002060"/>
                </a:solidFill>
              </a:rPr>
              <a:t>What the Political Leaders should be worried about</a:t>
            </a:r>
          </a:p>
          <a:p>
            <a:pPr marL="285750" indent="-285750">
              <a:buFont typeface="Arial" panose="020B0604020202020204" pitchFamily="34" charset="0"/>
              <a:buChar char="•"/>
            </a:pPr>
            <a:r>
              <a:rPr lang="en-US" sz="1400" dirty="0" smtClean="0"/>
              <a:t>It’s extremely disconcerting that we have already consumed nearly half of the world oil reserves but still show that oil makes up 29% of our world energy consumption in 20 years from now.</a:t>
            </a:r>
          </a:p>
          <a:p>
            <a:pPr marL="285750" indent="-285750">
              <a:buFont typeface="Arial" panose="020B0604020202020204" pitchFamily="34" charset="0"/>
              <a:buChar char="•"/>
            </a:pPr>
            <a:r>
              <a:rPr lang="en-US" sz="1400" dirty="0" smtClean="0"/>
              <a:t>China and India are purchasing gasoline powered cars in record numbers.</a:t>
            </a:r>
          </a:p>
          <a:p>
            <a:pPr marL="285750" indent="-285750">
              <a:buFont typeface="Arial" panose="020B0604020202020204" pitchFamily="34" charset="0"/>
              <a:buChar char="•"/>
            </a:pPr>
            <a:r>
              <a:rPr lang="en-US" sz="1200" dirty="0" smtClean="0"/>
              <a:t>Oil provides us with so much more than fuel (e.g., plastics, lubricants, asphalt, etc.); it seems almost tragic that most of it is burned as gasoline and diesel.  </a:t>
            </a:r>
          </a:p>
          <a:p>
            <a:pPr marL="285750" indent="-285750">
              <a:buFont typeface="Arial" panose="020B0604020202020204" pitchFamily="34" charset="0"/>
              <a:buChar char="•"/>
            </a:pPr>
            <a:r>
              <a:rPr lang="en-US" sz="1200" dirty="0" smtClean="0"/>
              <a:t>If global political leaders want to lead the world away from an almost certain crisis in the future, then now is the time that we must steer away from the consumption of oil in the production of gasoline and diesel fuels and preserve this precious resource so future generations will have low cost access to oil derived products as lipstick, baby bottles, trash bags, cell phones, computers, etc.  </a:t>
            </a:r>
          </a:p>
          <a:p>
            <a:pPr marL="285750" indent="-285750">
              <a:buFont typeface="Arial" panose="020B0604020202020204" pitchFamily="34" charset="0"/>
              <a:buChar char="•"/>
            </a:pPr>
            <a:r>
              <a:rPr lang="en-US" sz="1200" dirty="0" smtClean="0"/>
              <a:t>We must convert our transportation infrastructure to utilize natural gas and electricity while the transition is less painful. </a:t>
            </a:r>
          </a:p>
          <a:p>
            <a:pPr marL="285750" indent="-285750">
              <a:buFont typeface="Arial" panose="020B0604020202020204" pitchFamily="34" charset="0"/>
              <a:buChar char="•"/>
            </a:pPr>
            <a:r>
              <a:rPr lang="en-US" sz="1400" dirty="0" smtClean="0"/>
              <a:t>At some point, the availability of oil will hit a tipping point where the price for a gallon of gasoline will become unprecedented.</a:t>
            </a:r>
          </a:p>
        </p:txBody>
      </p:sp>
      <p:sp>
        <p:nvSpPr>
          <p:cNvPr id="4" name="Slide Number Placeholder 3"/>
          <p:cNvSpPr>
            <a:spLocks noGrp="1"/>
          </p:cNvSpPr>
          <p:nvPr>
            <p:ph type="sldNum" sz="quarter" idx="10"/>
          </p:nvPr>
        </p:nvSpPr>
        <p:spPr/>
        <p:txBody>
          <a:bodyPr/>
          <a:lstStyle/>
          <a:p>
            <a:fld id="{FA2346E6-4541-4789-A57B-A215EA6E15F8}" type="slidenum">
              <a:rPr lang="en-US" smtClean="0"/>
              <a:t>13</a:t>
            </a:fld>
            <a:endParaRPr lang="en-US" dirty="0"/>
          </a:p>
        </p:txBody>
      </p:sp>
    </p:spTree>
    <p:extLst>
      <p:ext uri="{BB962C8B-B14F-4D97-AF65-F5344CB8AC3E}">
        <p14:creationId xmlns:p14="http://schemas.microsoft.com/office/powerpoint/2010/main" val="4096159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this Power Point Presentation,</a:t>
            </a:r>
            <a:r>
              <a:rPr lang="en-US" sz="1200" kern="1200" baseline="0" dirty="0" smtClean="0">
                <a:solidFill>
                  <a:schemeClr val="tx1"/>
                </a:solidFill>
                <a:effectLst/>
                <a:latin typeface="+mn-lt"/>
                <a:ea typeface="+mn-ea"/>
                <a:cs typeface="+mn-cs"/>
              </a:rPr>
              <a:t> </a:t>
            </a:r>
          </a:p>
          <a:p>
            <a:pPr marL="171450" indent="-171450">
              <a:buFont typeface="Arial" pitchFamily="34" charset="0"/>
              <a:buChar char="•"/>
            </a:pPr>
            <a:r>
              <a:rPr lang="en-US" sz="1200" kern="1200" baseline="0" dirty="0" smtClean="0">
                <a:solidFill>
                  <a:schemeClr val="tx1"/>
                </a:solidFill>
                <a:effectLst/>
                <a:latin typeface="+mn-lt"/>
                <a:ea typeface="+mn-ea"/>
                <a:cs typeface="+mn-cs"/>
              </a:rPr>
              <a:t>you will be introduced to the USA Party</a:t>
            </a:r>
          </a:p>
          <a:p>
            <a:pPr marL="171450" indent="-171450">
              <a:buFont typeface="Arial" pitchFamily="34" charset="0"/>
              <a:buChar char="•"/>
            </a:pPr>
            <a:r>
              <a:rPr lang="en-US" sz="1200" kern="1200" baseline="0" dirty="0" smtClean="0">
                <a:solidFill>
                  <a:schemeClr val="tx1"/>
                </a:solidFill>
                <a:effectLst/>
                <a:latin typeface="+mn-lt"/>
                <a:ea typeface="+mn-ea"/>
                <a:cs typeface="+mn-cs"/>
              </a:rPr>
              <a:t>Explained how </a:t>
            </a:r>
            <a:r>
              <a:rPr lang="en-US" dirty="0" smtClean="0"/>
              <a:t>Global Warming is a return of normalcy since the earth has </a:t>
            </a:r>
            <a:r>
              <a:rPr lang="en-US" b="1" dirty="0" smtClean="0"/>
              <a:t>ALWAYS</a:t>
            </a:r>
            <a:r>
              <a:rPr lang="en-US" dirty="0" smtClean="0"/>
              <a:t> been much warmer than today</a:t>
            </a:r>
            <a:endParaRPr lang="en-US" sz="1200" kern="1200" baseline="0" dirty="0" smtClean="0">
              <a:solidFill>
                <a:schemeClr val="tx1"/>
              </a:solidFill>
              <a:effectLst/>
              <a:latin typeface="+mn-lt"/>
              <a:ea typeface="+mn-ea"/>
              <a:cs typeface="+mn-cs"/>
            </a:endParaRPr>
          </a:p>
          <a:p>
            <a:pPr marL="171450" indent="-171450">
              <a:buFont typeface="Arial" pitchFamily="34" charset="0"/>
              <a:buChar char="•"/>
            </a:pPr>
            <a:r>
              <a:rPr lang="en-US" sz="1200" kern="1200" baseline="0" dirty="0" smtClean="0">
                <a:solidFill>
                  <a:schemeClr val="tx1"/>
                </a:solidFill>
                <a:effectLst/>
                <a:latin typeface="+mn-lt"/>
                <a:ea typeface="+mn-ea"/>
                <a:cs typeface="+mn-cs"/>
              </a:rPr>
              <a:t>We will explain why it is impossible to have a runaway greenhouse effect</a:t>
            </a:r>
          </a:p>
          <a:p>
            <a:pPr marL="171450" indent="-171450">
              <a:buFont typeface="Arial" pitchFamily="34" charset="0"/>
              <a:buChar char="•"/>
            </a:pPr>
            <a:r>
              <a:rPr lang="en-US" sz="1200" kern="1200" dirty="0" smtClean="0">
                <a:solidFill>
                  <a:schemeClr val="tx1"/>
                </a:solidFill>
                <a:effectLst/>
                <a:latin typeface="+mn-lt"/>
                <a:ea typeface="+mn-ea"/>
                <a:cs typeface="+mn-cs"/>
              </a:rPr>
              <a:t>We will show that the amount</a:t>
            </a:r>
            <a:r>
              <a:rPr lang="en-US" sz="1200" kern="1200" baseline="0" dirty="0" smtClean="0">
                <a:solidFill>
                  <a:schemeClr val="tx1"/>
                </a:solidFill>
                <a:effectLst/>
                <a:latin typeface="+mn-lt"/>
                <a:ea typeface="+mn-ea"/>
                <a:cs typeface="+mn-cs"/>
              </a:rPr>
              <a:t> of CO2 in the atmosphere today is the LEAST amount there ever has been</a:t>
            </a:r>
            <a:r>
              <a:rPr lang="en-US" sz="1200" kern="1200" dirty="0" smtClean="0">
                <a:solidFill>
                  <a:schemeClr val="tx1"/>
                </a:solidFill>
                <a:effectLst/>
                <a:latin typeface="+mn-lt"/>
                <a:ea typeface="+mn-ea"/>
                <a:cs typeface="+mn-cs"/>
              </a:rPr>
              <a:t>.</a:t>
            </a:r>
          </a:p>
          <a:p>
            <a:pPr marL="171450" indent="-171450">
              <a:buFont typeface="Arial" pitchFamily="34" charset="0"/>
              <a:buChar char="•"/>
            </a:pPr>
            <a:r>
              <a:rPr lang="en-US" sz="1200" kern="1200" dirty="0" smtClean="0">
                <a:solidFill>
                  <a:schemeClr val="tx1"/>
                </a:solidFill>
                <a:effectLst/>
                <a:latin typeface="+mn-lt"/>
                <a:ea typeface="+mn-ea"/>
                <a:cs typeface="+mn-cs"/>
              </a:rPr>
              <a:t>We will show that from</a:t>
            </a:r>
            <a:r>
              <a:rPr lang="en-US" sz="1200" kern="1200" baseline="0" dirty="0" smtClean="0">
                <a:solidFill>
                  <a:schemeClr val="tx1"/>
                </a:solidFill>
                <a:effectLst/>
                <a:latin typeface="+mn-lt"/>
                <a:ea typeface="+mn-ea"/>
                <a:cs typeface="+mn-cs"/>
              </a:rPr>
              <a:t> 1750 until 1950, there was more CO2 in the atmosphere than possible from burning fossil fuels.</a:t>
            </a:r>
          </a:p>
          <a:p>
            <a:pPr marL="171450" indent="-171450">
              <a:buFont typeface="Arial" pitchFamily="34" charset="0"/>
              <a:buChar char="•"/>
            </a:pPr>
            <a:r>
              <a:rPr lang="en-US" sz="1200" kern="1200" baseline="0" dirty="0" smtClean="0">
                <a:solidFill>
                  <a:schemeClr val="tx1"/>
                </a:solidFill>
                <a:effectLst/>
                <a:latin typeface="+mn-lt"/>
                <a:ea typeface="+mn-ea"/>
                <a:cs typeface="+mn-cs"/>
              </a:rPr>
              <a:t>We show how the rain forests have nothing to do with the amount of CO2 in the atmosphere</a:t>
            </a:r>
          </a:p>
          <a:p>
            <a:pPr marL="171450" indent="-171450">
              <a:buFont typeface="Arial" pitchFamily="34" charset="0"/>
              <a:buChar char="•"/>
            </a:pPr>
            <a:r>
              <a:rPr lang="en-US" sz="1200" kern="1200" baseline="0" dirty="0" smtClean="0">
                <a:solidFill>
                  <a:schemeClr val="tx1"/>
                </a:solidFill>
                <a:effectLst/>
                <a:latin typeface="+mn-lt"/>
                <a:ea typeface="+mn-ea"/>
                <a:cs typeface="+mn-cs"/>
              </a:rPr>
              <a:t>We explain how the number of coil power plants going into China and India will dwarf anything the USA and the rest of the world will remove.</a:t>
            </a:r>
          </a:p>
          <a:p>
            <a:pPr marL="171450" indent="-171450">
              <a:buFont typeface="Arial" pitchFamily="34" charset="0"/>
              <a:buChar char="•"/>
            </a:pPr>
            <a:r>
              <a:rPr lang="en-US" sz="1200" kern="1200" baseline="0" dirty="0" smtClean="0">
                <a:solidFill>
                  <a:schemeClr val="tx1"/>
                </a:solidFill>
                <a:effectLst/>
                <a:latin typeface="+mn-lt"/>
                <a:ea typeface="+mn-ea"/>
                <a:cs typeface="+mn-cs"/>
              </a:rPr>
              <a:t>And finally, we tell what the politicians should be worried about.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2346E6-4541-4789-A57B-A215EA6E15F8}" type="slidenum">
              <a:rPr lang="en-US" smtClean="0"/>
              <a:t>2</a:t>
            </a:fld>
            <a:endParaRPr lang="en-US" dirty="0"/>
          </a:p>
        </p:txBody>
      </p:sp>
    </p:spTree>
    <p:extLst>
      <p:ext uri="{BB962C8B-B14F-4D97-AF65-F5344CB8AC3E}">
        <p14:creationId xmlns:p14="http://schemas.microsoft.com/office/powerpoint/2010/main" val="2254487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Who Is </a:t>
            </a:r>
            <a:r>
              <a:rPr lang="en-US" sz="1200" b="1" kern="1200" dirty="0" smtClean="0">
                <a:solidFill>
                  <a:schemeClr val="tx1"/>
                </a:solidFill>
                <a:effectLst/>
                <a:latin typeface="+mn-lt"/>
                <a:ea typeface="+mn-ea"/>
                <a:cs typeface="+mn-cs"/>
              </a:rPr>
              <a:t>the USA Party</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are Independent Voting Citizens who do not see any of the present political parties as providing a clear path to a better America.</a:t>
            </a:r>
          </a:p>
          <a:p>
            <a:r>
              <a:rPr lang="en-US" sz="1200" kern="1200" dirty="0" smtClean="0">
                <a:solidFill>
                  <a:schemeClr val="tx1"/>
                </a:solidFill>
                <a:effectLst/>
                <a:latin typeface="+mn-lt"/>
                <a:ea typeface="+mn-ea"/>
                <a:cs typeface="+mn-cs"/>
              </a:rPr>
              <a:t>The USA Party grew out of frustration of:</a:t>
            </a:r>
          </a:p>
          <a:p>
            <a:r>
              <a:rPr lang="en-US" sz="1200" kern="1200" dirty="0" smtClean="0">
                <a:solidFill>
                  <a:schemeClr val="tx1"/>
                </a:solidFill>
                <a:effectLst/>
                <a:latin typeface="+mn-lt"/>
                <a:ea typeface="+mn-ea"/>
                <a:cs typeface="+mn-cs"/>
              </a:rPr>
              <a:t>Two of the worst US Presidents (Bush &amp; Obama) that spent vast sums of American wealth on 2 meaningless wars &amp; government giveaways.  </a:t>
            </a:r>
          </a:p>
          <a:p>
            <a:r>
              <a:rPr lang="en-US" sz="1200" kern="1200" dirty="0" smtClean="0">
                <a:solidFill>
                  <a:schemeClr val="tx1"/>
                </a:solidFill>
                <a:effectLst/>
                <a:latin typeface="+mn-lt"/>
                <a:ea typeface="+mn-ea"/>
                <a:cs typeface="+mn-cs"/>
              </a:rPr>
              <a:t>Petty bickering between the two major parties and </a:t>
            </a:r>
          </a:p>
          <a:p>
            <a:r>
              <a:rPr lang="en-US" sz="1200" kern="1200" dirty="0" smtClean="0">
                <a:solidFill>
                  <a:schemeClr val="tx1"/>
                </a:solidFill>
                <a:effectLst/>
                <a:latin typeface="+mn-lt"/>
                <a:ea typeface="+mn-ea"/>
                <a:cs typeface="+mn-cs"/>
              </a:rPr>
              <a:t>Cheers this President gave to a world leader while that leader insulted American Laws and our US Constitution in our own Capital Building on 20MAY2010!  Please go to Immigration in Policy page to read all about the Great Insult.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believe the federal government should be inspiring, guiding, and assisting its citizens to do the nearly impossible; instead our government is inspiring its citizens to ask for more handouts. </a:t>
            </a:r>
          </a:p>
          <a:p>
            <a:r>
              <a:rPr lang="en-US" sz="1200" kern="1200" dirty="0" smtClean="0">
                <a:solidFill>
                  <a:schemeClr val="tx1"/>
                </a:solidFill>
                <a:effectLst/>
                <a:latin typeface="+mn-lt"/>
                <a:ea typeface="+mn-ea"/>
                <a:cs typeface="+mn-cs"/>
              </a:rPr>
              <a:t>The USA Party was founded in Kentucky by an aerospace engineer (and several silent patriots) as</a:t>
            </a:r>
            <a:r>
              <a:rPr lang="en-US" sz="1200" kern="1200" baseline="0" dirty="0" smtClean="0">
                <a:solidFill>
                  <a:schemeClr val="tx1"/>
                </a:solidFill>
                <a:effectLst/>
                <a:latin typeface="+mn-lt"/>
                <a:ea typeface="+mn-ea"/>
                <a:cs typeface="+mn-cs"/>
              </a:rPr>
              <a:t> well as </a:t>
            </a:r>
            <a:r>
              <a:rPr lang="en-US" sz="1200" kern="1200" dirty="0" smtClean="0">
                <a:solidFill>
                  <a:schemeClr val="tx1"/>
                </a:solidFill>
                <a:effectLst/>
                <a:latin typeface="+mn-lt"/>
                <a:ea typeface="+mn-ea"/>
                <a:cs typeface="+mn-cs"/>
              </a:rPr>
              <a:t>inspired by the YMCA’s Kentucky Youth Assembly</a:t>
            </a:r>
          </a:p>
          <a:p>
            <a:r>
              <a:rPr lang="en-US" sz="1200" kern="1200" dirty="0" smtClean="0">
                <a:solidFill>
                  <a:schemeClr val="tx1"/>
                </a:solidFill>
                <a:effectLst/>
                <a:latin typeface="+mn-lt"/>
                <a:ea typeface="+mn-ea"/>
                <a:cs typeface="+mn-cs"/>
              </a:rPr>
              <a:t>Because other founding members of The USA Party may have positions with the federal government or other situations where they desire to be anonymous, only Doug Thorpe will be listed as the author on all official the</a:t>
            </a:r>
            <a:r>
              <a:rPr lang="en-US" sz="1200" kern="1200" baseline="0" dirty="0" smtClean="0">
                <a:solidFill>
                  <a:schemeClr val="tx1"/>
                </a:solidFill>
                <a:effectLst/>
                <a:latin typeface="+mn-lt"/>
                <a:ea typeface="+mn-ea"/>
                <a:cs typeface="+mn-cs"/>
              </a:rPr>
              <a:t>USAparty.com </a:t>
            </a:r>
            <a:r>
              <a:rPr lang="en-US" sz="1200" kern="1200" dirty="0" smtClean="0">
                <a:solidFill>
                  <a:schemeClr val="tx1"/>
                </a:solidFill>
                <a:effectLst/>
                <a:latin typeface="+mn-lt"/>
                <a:ea typeface="+mn-ea"/>
                <a:cs typeface="+mn-cs"/>
              </a:rPr>
              <a:t>documents.</a:t>
            </a:r>
          </a:p>
        </p:txBody>
      </p:sp>
      <p:sp>
        <p:nvSpPr>
          <p:cNvPr id="4" name="Slide Number Placeholder 3"/>
          <p:cNvSpPr>
            <a:spLocks noGrp="1"/>
          </p:cNvSpPr>
          <p:nvPr>
            <p:ph type="sldNum" sz="quarter" idx="10"/>
          </p:nvPr>
        </p:nvSpPr>
        <p:spPr/>
        <p:txBody>
          <a:bodyPr/>
          <a:lstStyle/>
          <a:p>
            <a:fld id="{FA2346E6-4541-4789-A57B-A215EA6E15F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096159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002060"/>
                </a:solidFill>
              </a:rPr>
              <a:t>Earth has always been much warmer than today</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Earth's surface has always been much warmer than today except for a short span (during the ice ages) around 300 million years ago and after the Panamanian Isthmus (ending the Central America Seaway) was formed 3 million years ago.     </a:t>
            </a:r>
          </a:p>
          <a:p>
            <a:r>
              <a:rPr lang="en-US" sz="1200" kern="1200" dirty="0" smtClean="0">
                <a:solidFill>
                  <a:schemeClr val="tx1"/>
                </a:solidFill>
                <a:effectLst/>
                <a:latin typeface="+mn-lt"/>
                <a:ea typeface="+mn-ea"/>
                <a:cs typeface="+mn-cs"/>
              </a:rPr>
              <a:t>The temperature at the poles was nearly the same as at the equator.                </a:t>
            </a:r>
          </a:p>
          <a:p>
            <a:r>
              <a:rPr lang="en-US" sz="1200" kern="1200" dirty="0" smtClean="0">
                <a:solidFill>
                  <a:schemeClr val="tx1"/>
                </a:solidFill>
                <a:effectLst/>
                <a:latin typeface="+mn-lt"/>
                <a:ea typeface="+mn-ea"/>
                <a:cs typeface="+mn-cs"/>
              </a:rPr>
              <a:t>In the chart below, you can see that 55 million years ago (at the end of the dinosaurs), the planet was 14 deg C warmer than today</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2346E6-4541-4789-A57B-A215EA6E15F8}" type="slidenum">
              <a:rPr lang="en-US" smtClean="0"/>
              <a:t>4</a:t>
            </a:fld>
            <a:endParaRPr lang="en-US" dirty="0"/>
          </a:p>
        </p:txBody>
      </p:sp>
    </p:spTree>
    <p:extLst>
      <p:ext uri="{BB962C8B-B14F-4D97-AF65-F5344CB8AC3E}">
        <p14:creationId xmlns:p14="http://schemas.microsoft.com/office/powerpoint/2010/main" val="4096159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CO2 in atmosphere is the Least amount in 500 million years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Earth is 4.57 Billion year old.</a:t>
            </a:r>
          </a:p>
          <a:p>
            <a:r>
              <a:rPr lang="en-US" sz="1200" kern="1200" dirty="0" smtClean="0">
                <a:solidFill>
                  <a:schemeClr val="tx1"/>
                </a:solidFill>
                <a:effectLst/>
                <a:latin typeface="+mn-lt"/>
                <a:ea typeface="+mn-ea"/>
                <a:cs typeface="+mn-cs"/>
              </a:rPr>
              <a:t>In first 600 million years, the earth’s atmosphere resembled that of Venus</a:t>
            </a:r>
            <a:r>
              <a:rPr lang="en-US" sz="1200" kern="1200" baseline="0" dirty="0" smtClean="0">
                <a:solidFill>
                  <a:schemeClr val="tx1"/>
                </a:solidFill>
                <a:effectLst/>
                <a:latin typeface="+mn-lt"/>
                <a:ea typeface="+mn-ea"/>
                <a:cs typeface="+mn-cs"/>
              </a:rPr>
              <a:t> because the atmosphere was 99% CO2 and the atmospheric pressure was approximately 7 times greater than today.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After the 600 million years, algae</a:t>
            </a:r>
            <a:r>
              <a:rPr lang="en-US" sz="1200" kern="1200" baseline="0" dirty="0" smtClean="0">
                <a:solidFill>
                  <a:schemeClr val="tx1"/>
                </a:solidFill>
                <a:effectLst/>
                <a:latin typeface="+mn-lt"/>
                <a:ea typeface="+mn-ea"/>
                <a:cs typeface="+mn-cs"/>
              </a:rPr>
              <a:t> and other biomatter started converting CO2 into oxygen while forming organic settlements.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Yet, it transformed as biomatter took CO2 out of the atmosphere.</a:t>
            </a:r>
          </a:p>
          <a:p>
            <a:r>
              <a:rPr lang="en-US" sz="1200" kern="1200" dirty="0" smtClean="0">
                <a:solidFill>
                  <a:schemeClr val="tx1"/>
                </a:solidFill>
                <a:effectLst/>
                <a:latin typeface="+mn-lt"/>
                <a:ea typeface="+mn-ea"/>
                <a:cs typeface="+mn-cs"/>
              </a:rPr>
              <a:t>So how in the hell will earth turn into Venus now if we burn all of the fossil fuels and boil all of the methane and CO2 out of the ocean when nearly 98% of all carbon on the earth’s crust (78 million GTC) is tied up in limestone, marble, and calcite? </a:t>
            </a:r>
          </a:p>
        </p:txBody>
      </p:sp>
      <p:sp>
        <p:nvSpPr>
          <p:cNvPr id="4" name="Slide Number Placeholder 3"/>
          <p:cNvSpPr>
            <a:spLocks noGrp="1"/>
          </p:cNvSpPr>
          <p:nvPr>
            <p:ph type="sldNum" sz="quarter" idx="10"/>
          </p:nvPr>
        </p:nvSpPr>
        <p:spPr/>
        <p:txBody>
          <a:bodyPr/>
          <a:lstStyle/>
          <a:p>
            <a:fld id="{FA2346E6-4541-4789-A57B-A215EA6E15F8}" type="slidenum">
              <a:rPr lang="en-US" smtClean="0"/>
              <a:t>5</a:t>
            </a:fld>
            <a:endParaRPr lang="en-US" dirty="0"/>
          </a:p>
        </p:txBody>
      </p:sp>
    </p:spTree>
    <p:extLst>
      <p:ext uri="{BB962C8B-B14F-4D97-AF65-F5344CB8AC3E}">
        <p14:creationId xmlns:p14="http://schemas.microsoft.com/office/powerpoint/2010/main" val="4096159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CO2 in atmosphere is the Least amount in 500 million years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world has always had more CO2 than today.  In fact, the atmosphere was as much as 5% to 7% (7%</a:t>
            </a:r>
            <a:r>
              <a:rPr lang="en-US" sz="1200" kern="1200" baseline="0" dirty="0" smtClean="0">
                <a:solidFill>
                  <a:schemeClr val="tx1"/>
                </a:solidFill>
                <a:effectLst/>
                <a:latin typeface="+mn-lt"/>
                <a:ea typeface="+mn-ea"/>
                <a:cs typeface="+mn-cs"/>
              </a:rPr>
              <a:t> is </a:t>
            </a:r>
            <a:r>
              <a:rPr lang="en-US" sz="1200" kern="1200" dirty="0" smtClean="0">
                <a:solidFill>
                  <a:schemeClr val="tx1"/>
                </a:solidFill>
                <a:effectLst/>
                <a:latin typeface="+mn-lt"/>
                <a:ea typeface="+mn-ea"/>
                <a:cs typeface="+mn-cs"/>
              </a:rPr>
              <a:t>70,000 ppm) of CO2 within the last 600 million years, instead of the measly 400 ppm today.  Even more incredible is when the earth was just form it’s atmosphere had as much as 99% CO2 with pressures several</a:t>
            </a:r>
            <a:r>
              <a:rPr lang="en-US" sz="1200" kern="1200" baseline="0" dirty="0" smtClean="0">
                <a:solidFill>
                  <a:schemeClr val="tx1"/>
                </a:solidFill>
                <a:effectLst/>
                <a:latin typeface="+mn-lt"/>
                <a:ea typeface="+mn-ea"/>
                <a:cs typeface="+mn-cs"/>
              </a:rPr>
              <a:t> times today</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In addition</a:t>
            </a:r>
            <a:r>
              <a:rPr lang="en-US" sz="1200" kern="1200" baseline="0" dirty="0" smtClean="0">
                <a:solidFill>
                  <a:schemeClr val="tx1"/>
                </a:solidFill>
                <a:effectLst/>
                <a:latin typeface="+mn-lt"/>
                <a:ea typeface="+mn-ea"/>
                <a:cs typeface="+mn-cs"/>
              </a:rPr>
              <a:t>, there were t</a:t>
            </a:r>
            <a:r>
              <a:rPr lang="en-US" sz="1200" kern="1200" dirty="0" smtClean="0">
                <a:solidFill>
                  <a:schemeClr val="tx1"/>
                </a:solidFill>
                <a:effectLst/>
                <a:latin typeface="+mn-lt"/>
                <a:ea typeface="+mn-ea"/>
                <a:cs typeface="+mn-cs"/>
              </a:rPr>
              <a:t>wo Global ice ages where</a:t>
            </a:r>
            <a:r>
              <a:rPr lang="en-US" sz="1200" kern="1200" baseline="0" dirty="0" smtClean="0">
                <a:solidFill>
                  <a:schemeClr val="tx1"/>
                </a:solidFill>
                <a:effectLst/>
                <a:latin typeface="+mn-lt"/>
                <a:ea typeface="+mn-ea"/>
                <a:cs typeface="+mn-cs"/>
              </a:rPr>
              <a:t> even the equator was frozen when </a:t>
            </a:r>
            <a:r>
              <a:rPr lang="en-US" sz="1200" kern="1200" dirty="0" smtClean="0">
                <a:solidFill>
                  <a:schemeClr val="tx1"/>
                </a:solidFill>
                <a:effectLst/>
                <a:latin typeface="+mn-lt"/>
                <a:ea typeface="+mn-ea"/>
                <a:cs typeface="+mn-cs"/>
              </a:rPr>
              <a:t>occurred (300 &amp; 400 million years ago) while the amount of CO2 in the atmosphere exceeded 2,000 ppm</a:t>
            </a:r>
            <a:r>
              <a:rPr lang="en-US" sz="1200" kern="1200" baseline="0" dirty="0" smtClean="0">
                <a:solidFill>
                  <a:schemeClr val="tx1"/>
                </a:solidFill>
                <a:effectLst/>
                <a:latin typeface="+mn-lt"/>
                <a:ea typeface="+mn-ea"/>
                <a:cs typeface="+mn-cs"/>
              </a:rPr>
              <a:t> at that time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2346E6-4541-4789-A57B-A215EA6E15F8}" type="slidenum">
              <a:rPr lang="en-US" smtClean="0"/>
              <a:t>6</a:t>
            </a:fld>
            <a:endParaRPr lang="en-US" dirty="0"/>
          </a:p>
        </p:txBody>
      </p:sp>
    </p:spTree>
    <p:extLst>
      <p:ext uri="{BB962C8B-B14F-4D97-AF65-F5344CB8AC3E}">
        <p14:creationId xmlns:p14="http://schemas.microsoft.com/office/powerpoint/2010/main" val="4096159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002060"/>
                </a:solidFill>
              </a:rPr>
              <a:t>We have consumed 13% of our known resources of fossil fuels, but nearly half of oil</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world has consumed 689 GT of fossil fuels with 4,583 GT remaining; we have consumed 13% of all known reservoirs.</a:t>
            </a:r>
          </a:p>
          <a:p>
            <a:r>
              <a:rPr lang="en-US" sz="1200" kern="1200" dirty="0" smtClean="0">
                <a:solidFill>
                  <a:schemeClr val="tx1"/>
                </a:solidFill>
                <a:effectLst/>
                <a:latin typeface="+mn-lt"/>
                <a:ea typeface="+mn-ea"/>
                <a:cs typeface="+mn-cs"/>
              </a:rPr>
              <a:t>Each GT of fossil fuel will increase the CO2 in the atmosphere by 0.47 ppm, if no CO2 was absorbed by the ocean or plants.</a:t>
            </a:r>
          </a:p>
          <a:p>
            <a:r>
              <a:rPr lang="en-US" sz="1200" kern="1200" dirty="0" smtClean="0">
                <a:solidFill>
                  <a:schemeClr val="tx1"/>
                </a:solidFill>
                <a:effectLst/>
                <a:latin typeface="+mn-lt"/>
                <a:ea typeface="+mn-ea"/>
                <a:cs typeface="+mn-cs"/>
              </a:rPr>
              <a:t>So the 689 GT of fossil fuels would have increased the CO2 in the atmosphere by 325 ppm.</a:t>
            </a:r>
          </a:p>
          <a:p>
            <a:r>
              <a:rPr lang="en-US" sz="1200" kern="1200" dirty="0" smtClean="0">
                <a:solidFill>
                  <a:schemeClr val="tx1"/>
                </a:solidFill>
                <a:effectLst/>
                <a:latin typeface="+mn-lt"/>
                <a:ea typeface="+mn-ea"/>
                <a:cs typeface="+mn-cs"/>
              </a:rPr>
              <a:t>Since the start of the Industrial Revolution (1750), CO2 has increased in the atmosphere by only 120 ppm.</a:t>
            </a:r>
          </a:p>
          <a:p>
            <a:r>
              <a:rPr lang="en-US" sz="1200" kern="1200" dirty="0" smtClean="0">
                <a:solidFill>
                  <a:schemeClr val="tx1"/>
                </a:solidFill>
                <a:effectLst/>
                <a:latin typeface="+mn-lt"/>
                <a:ea typeface="+mn-ea"/>
                <a:cs typeface="+mn-cs"/>
              </a:rPr>
              <a:t>Burning ALL remaining known fossil fuels (77% is natural gas) will increase CO2 concentration by 2,154 ppm; which means at most the atmosphere would contain 2.5% CO2 if none was absorbed by plants or oceans.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2346E6-4541-4789-A57B-A215EA6E15F8}" type="slidenum">
              <a:rPr lang="en-US" smtClean="0"/>
              <a:t>7</a:t>
            </a:fld>
            <a:endParaRPr lang="en-US" dirty="0"/>
          </a:p>
        </p:txBody>
      </p:sp>
    </p:spTree>
    <p:extLst>
      <p:ext uri="{BB962C8B-B14F-4D97-AF65-F5344CB8AC3E}">
        <p14:creationId xmlns:p14="http://schemas.microsoft.com/office/powerpoint/2010/main" val="4096159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002060"/>
                </a:solidFill>
              </a:rPr>
              <a:t>Atmospheric CO2 measured from Ice Core Samples doesn’t match CO2 calculated from CO2 production</a:t>
            </a:r>
            <a:r>
              <a:rPr lang="en-US" sz="1200" kern="1200" dirty="0" smtClean="0">
                <a:solidFill>
                  <a:schemeClr val="tx1"/>
                </a:solidFill>
                <a:effectLst/>
                <a:latin typeface="+mn-lt"/>
                <a:ea typeface="+mn-ea"/>
                <a:cs typeface="+mn-cs"/>
              </a:rPr>
              <a:t>:  </a:t>
            </a:r>
          </a:p>
          <a:p>
            <a:pPr marL="285750" indent="-285750">
              <a:buFont typeface="Arial" pitchFamily="34" charset="0"/>
              <a:buChar char="•"/>
            </a:pPr>
            <a:r>
              <a:rPr lang="en-US" dirty="0" smtClean="0"/>
              <a:t>Ice core samples are the most reliable data that provides the amount of CO2 in the atmosphere over recent history, which is plotted in the graph below.</a:t>
            </a:r>
          </a:p>
          <a:p>
            <a:pPr marL="285750" indent="-285750">
              <a:buFont typeface="Arial" pitchFamily="34" charset="0"/>
              <a:buChar char="•"/>
            </a:pPr>
            <a:r>
              <a:rPr lang="en-US" dirty="0" smtClean="0"/>
              <a:t>On the same graph we plotted the calculated amount of CO2 (ppm) in the atmosphere from CO2 emitted from fossil fuel burning, cement production, &amp; gas flaring.  No allowances were made for CO2 absorbed by oceans or plant matter.</a:t>
            </a:r>
          </a:p>
          <a:p>
            <a:pPr marL="285750" indent="-285750">
              <a:buFont typeface="Arial" pitchFamily="34" charset="0"/>
              <a:buChar char="•"/>
            </a:pPr>
            <a:r>
              <a:rPr lang="en-US" dirty="0" smtClean="0"/>
              <a:t>Each GT of fossil fuel will increase the CO2 in the atmosphere by 0.47 ppm, if no CO2 was absorbed by the ocean or plants.</a:t>
            </a:r>
          </a:p>
          <a:p>
            <a:pPr marL="285750" indent="-285750">
              <a:buFont typeface="Arial" pitchFamily="34" charset="0"/>
              <a:buChar char="•"/>
            </a:pPr>
            <a:r>
              <a:rPr lang="en-US" dirty="0" smtClean="0"/>
              <a:t>Graph shows </a:t>
            </a:r>
            <a:r>
              <a:rPr lang="en-US" b="1" dirty="0" smtClean="0">
                <a:solidFill>
                  <a:srgbClr val="FF0000"/>
                </a:solidFill>
              </a:rPr>
              <a:t>more CO2 in atmosphere than possible </a:t>
            </a:r>
            <a:r>
              <a:rPr lang="en-US" dirty="0" smtClean="0"/>
              <a:t>from CO2 production until 1950</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2346E6-4541-4789-A57B-A215EA6E15F8}" type="slidenum">
              <a:rPr lang="en-US" smtClean="0"/>
              <a:t>8</a:t>
            </a:fld>
            <a:endParaRPr lang="en-US" dirty="0"/>
          </a:p>
        </p:txBody>
      </p:sp>
    </p:spTree>
    <p:extLst>
      <p:ext uri="{BB962C8B-B14F-4D97-AF65-F5344CB8AC3E}">
        <p14:creationId xmlns:p14="http://schemas.microsoft.com/office/powerpoint/2010/main" val="4096159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002060"/>
                </a:solidFill>
              </a:rPr>
              <a:t>CO2 concentration increased immediately </a:t>
            </a:r>
            <a:r>
              <a:rPr lang="en-US" sz="1100" b="1" dirty="0" smtClean="0">
                <a:solidFill>
                  <a:srgbClr val="002060"/>
                </a:solidFill>
              </a:rPr>
              <a:t>even though rain forests not destroyed</a:t>
            </a:r>
            <a:r>
              <a:rPr lang="en-US" sz="1200" kern="1200" dirty="0" smtClean="0">
                <a:solidFill>
                  <a:schemeClr val="tx1"/>
                </a:solidFill>
                <a:effectLst/>
                <a:latin typeface="+mn-lt"/>
                <a:ea typeface="+mn-ea"/>
                <a:cs typeface="+mn-cs"/>
              </a:rPr>
              <a:t>:  </a:t>
            </a:r>
          </a:p>
          <a:p>
            <a:pPr marL="285750" indent="-285750">
              <a:buFont typeface="Arial" panose="020B0604020202020204" pitchFamily="34" charset="0"/>
              <a:buChar char="•"/>
            </a:pPr>
            <a:r>
              <a:rPr lang="en-US" dirty="0" smtClean="0"/>
              <a:t>From 1750 to 1950, there is an increase in CO2 concentration in the atmosphere from a tiny amount of CO2 production from the burning of fossil fuels.</a:t>
            </a:r>
          </a:p>
          <a:p>
            <a:pPr marL="285750" indent="-285750">
              <a:buFont typeface="Arial" panose="020B0604020202020204" pitchFamily="34" charset="0"/>
              <a:buChar char="•"/>
            </a:pPr>
            <a:r>
              <a:rPr lang="en-US" dirty="0" smtClean="0"/>
              <a:t>What makes this significant is that the world’s rain forests and non-acidified oceans did not absorb </a:t>
            </a:r>
            <a:r>
              <a:rPr lang="en-US" b="1" dirty="0" smtClean="0"/>
              <a:t>ANY</a:t>
            </a:r>
            <a:r>
              <a:rPr lang="en-US" dirty="0" smtClean="0"/>
              <a:t> CO2.</a:t>
            </a:r>
          </a:p>
          <a:p>
            <a:pPr marL="285750" indent="-285750">
              <a:buFont typeface="Arial" panose="020B0604020202020204" pitchFamily="34" charset="0"/>
              <a:buChar char="•"/>
            </a:pPr>
            <a:r>
              <a:rPr lang="en-US" dirty="0" smtClean="0"/>
              <a:t>If the rain forests had absorbed CO2, the CO2 concentration would have remained flat at 280 ppm well until the 20</a:t>
            </a:r>
            <a:r>
              <a:rPr lang="en-US" baseline="30000" dirty="0" smtClean="0"/>
              <a:t>th</a:t>
            </a:r>
            <a:r>
              <a:rPr lang="en-US" dirty="0" smtClean="0"/>
              <a:t> century.</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2346E6-4541-4789-A57B-A215EA6E15F8}" type="slidenum">
              <a:rPr lang="en-US" smtClean="0"/>
              <a:t>9</a:t>
            </a:fld>
            <a:endParaRPr lang="en-US" dirty="0"/>
          </a:p>
        </p:txBody>
      </p:sp>
    </p:spTree>
    <p:extLst>
      <p:ext uri="{BB962C8B-B14F-4D97-AF65-F5344CB8AC3E}">
        <p14:creationId xmlns:p14="http://schemas.microsoft.com/office/powerpoint/2010/main" val="4096159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F1C2E7-1BED-4300-A4A5-C2E566C8D882}" type="datetimeFigureOut">
              <a:rPr lang="en-US" smtClean="0"/>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E0D8E9-4120-4F9A-AE63-C6B0355423CD}" type="slidenum">
              <a:rPr lang="en-US" smtClean="0"/>
              <a:t>‹#›</a:t>
            </a:fld>
            <a:endParaRPr lang="en-US" dirty="0"/>
          </a:p>
        </p:txBody>
      </p:sp>
      <p:sp>
        <p:nvSpPr>
          <p:cNvPr id="7" name="hl"/>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56307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1C2E7-1BED-4300-A4A5-C2E566C8D882}" type="datetimeFigureOut">
              <a:rPr lang="en-US" smtClean="0"/>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E0D8E9-4120-4F9A-AE63-C6B0355423CD}" type="slidenum">
              <a:rPr lang="en-US" smtClean="0"/>
              <a:t>‹#›</a:t>
            </a:fld>
            <a:endParaRPr lang="en-US" dirty="0"/>
          </a:p>
        </p:txBody>
      </p:sp>
    </p:spTree>
    <p:extLst>
      <p:ext uri="{BB962C8B-B14F-4D97-AF65-F5344CB8AC3E}">
        <p14:creationId xmlns:p14="http://schemas.microsoft.com/office/powerpoint/2010/main" val="1918794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1C2E7-1BED-4300-A4A5-C2E566C8D882}" type="datetimeFigureOut">
              <a:rPr lang="en-US" smtClean="0"/>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E0D8E9-4120-4F9A-AE63-C6B0355423CD}" type="slidenum">
              <a:rPr lang="en-US" smtClean="0"/>
              <a:t>‹#›</a:t>
            </a:fld>
            <a:endParaRPr lang="en-US" dirty="0"/>
          </a:p>
        </p:txBody>
      </p:sp>
    </p:spTree>
    <p:extLst>
      <p:ext uri="{BB962C8B-B14F-4D97-AF65-F5344CB8AC3E}">
        <p14:creationId xmlns:p14="http://schemas.microsoft.com/office/powerpoint/2010/main" val="2010105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D50387-7C3F-4F74-8318-1DAC605B02AC}" type="datetime1">
              <a:rPr lang="en-US" smtClean="0">
                <a:solidFill>
                  <a:prstClr val="black">
                    <a:tint val="75000"/>
                  </a:prstClr>
                </a:solidFill>
              </a:rPr>
              <a:pPr/>
              <a:t>9/29/2015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theusaparty.com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3B653A-4DEC-451B-8821-CEE641A79B39}" type="slidenum">
              <a:rPr lang="en-US" smtClean="0">
                <a:solidFill>
                  <a:prstClr val="black">
                    <a:tint val="75000"/>
                  </a:prstClr>
                </a:solidFill>
              </a:rPr>
              <a:pPr/>
              <a:t>‹#›</a:t>
            </a:fld>
            <a:endParaRPr lang="en-US">
              <a:solidFill>
                <a:prstClr val="black">
                  <a:tint val="75000"/>
                </a:prstClr>
              </a:solidFill>
            </a:endParaRPr>
          </a:p>
        </p:txBody>
      </p:sp>
      <p:sp>
        <p:nvSpPr>
          <p:cNvPr id="7" name="hl"/>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14905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8178F8-896B-43D5-B52E-2383F410CA4E}" type="datetime1">
              <a:rPr lang="en-US" smtClean="0">
                <a:solidFill>
                  <a:prstClr val="black">
                    <a:tint val="75000"/>
                  </a:prstClr>
                </a:solidFill>
              </a:rPr>
              <a:pPr/>
              <a:t>9/29/2015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theusaparty.com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3B653A-4DEC-451B-8821-CEE641A79B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146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F46F09-18D0-4C52-AFD7-750C81B4E0E3}" type="datetime1">
              <a:rPr lang="en-US" smtClean="0">
                <a:solidFill>
                  <a:prstClr val="black">
                    <a:tint val="75000"/>
                  </a:prstClr>
                </a:solidFill>
              </a:rPr>
              <a:pPr/>
              <a:t>9/29/2015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theusaparty.com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3B653A-4DEC-451B-8821-CEE641A79B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072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0C5C74-4BF3-4F5F-B2E5-A709C0137A7B}" type="datetime1">
              <a:rPr lang="en-US" smtClean="0">
                <a:solidFill>
                  <a:prstClr val="black">
                    <a:tint val="75000"/>
                  </a:prstClr>
                </a:solidFill>
              </a:rPr>
              <a:pPr/>
              <a:t>9/29/2015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theusaparty.com</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3B653A-4DEC-451B-8821-CEE641A79B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534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FBFEA7-0DC5-4B8F-807E-B1681AFE7738}" type="datetime1">
              <a:rPr lang="en-US" smtClean="0">
                <a:solidFill>
                  <a:prstClr val="black">
                    <a:tint val="75000"/>
                  </a:prstClr>
                </a:solidFill>
              </a:rPr>
              <a:pPr/>
              <a:t>9/29/2015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theusaparty.com</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43B653A-4DEC-451B-8821-CEE641A79B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143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EECF9A-7D68-49CE-9F10-AA44D78C60AE}" type="datetime1">
              <a:rPr lang="en-US" smtClean="0">
                <a:solidFill>
                  <a:prstClr val="black">
                    <a:tint val="75000"/>
                  </a:prstClr>
                </a:solidFill>
              </a:rPr>
              <a:pPr/>
              <a:t>9/29/2015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theusaparty.com</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3B653A-4DEC-451B-8821-CEE641A79B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613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7B7EC2-3907-47A4-9E67-64884DA2DC8C}" type="datetime1">
              <a:rPr lang="en-US" smtClean="0">
                <a:solidFill>
                  <a:prstClr val="black">
                    <a:tint val="75000"/>
                  </a:prstClr>
                </a:solidFill>
              </a:rPr>
              <a:pPr/>
              <a:t>9/29/2015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theusaparty.com</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3B653A-4DEC-451B-8821-CEE641A79B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857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147838-3421-4787-A81B-2FFABF4EC711}" type="datetime1">
              <a:rPr lang="en-US" smtClean="0">
                <a:solidFill>
                  <a:prstClr val="black">
                    <a:tint val="75000"/>
                  </a:prstClr>
                </a:solidFill>
              </a:rPr>
              <a:pPr/>
              <a:t>9/29/2015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theusaparty.com</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3B653A-4DEC-451B-8821-CEE641A79B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25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1C2E7-1BED-4300-A4A5-C2E566C8D882}" type="datetimeFigureOut">
              <a:rPr lang="en-US" smtClean="0"/>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E0D8E9-4120-4F9A-AE63-C6B0355423CD}" type="slidenum">
              <a:rPr lang="en-US" smtClean="0"/>
              <a:t>‹#›</a:t>
            </a:fld>
            <a:endParaRPr lang="en-US" dirty="0"/>
          </a:p>
        </p:txBody>
      </p:sp>
    </p:spTree>
    <p:extLst>
      <p:ext uri="{BB962C8B-B14F-4D97-AF65-F5344CB8AC3E}">
        <p14:creationId xmlns:p14="http://schemas.microsoft.com/office/powerpoint/2010/main" val="2411080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C39644-99F1-4776-B0F3-465BEFE7534E}" type="datetime1">
              <a:rPr lang="en-US" smtClean="0">
                <a:solidFill>
                  <a:prstClr val="black">
                    <a:tint val="75000"/>
                  </a:prstClr>
                </a:solidFill>
              </a:rPr>
              <a:pPr/>
              <a:t>9/29/2015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theusaparty.com</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3B653A-4DEC-451B-8821-CEE641A79B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285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155E89-56EA-4D8D-B56C-0034106D067C}" type="datetime1">
              <a:rPr lang="en-US" smtClean="0">
                <a:solidFill>
                  <a:prstClr val="black">
                    <a:tint val="75000"/>
                  </a:prstClr>
                </a:solidFill>
              </a:rPr>
              <a:pPr/>
              <a:t>9/29/2015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theusaparty.com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3B653A-4DEC-451B-8821-CEE641A79B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162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FA54FE-EA77-42F0-AD06-8D7B2C49A88D}" type="datetime1">
              <a:rPr lang="en-US" smtClean="0">
                <a:solidFill>
                  <a:prstClr val="black">
                    <a:tint val="75000"/>
                  </a:prstClr>
                </a:solidFill>
              </a:rPr>
              <a:pPr/>
              <a:t>9/29/2015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theusaparty.com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3B653A-4DEC-451B-8821-CEE641A79B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61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F1C2E7-1BED-4300-A4A5-C2E566C8D882}" type="datetimeFigureOut">
              <a:rPr lang="en-US" smtClean="0"/>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E0D8E9-4120-4F9A-AE63-C6B0355423CD}" type="slidenum">
              <a:rPr lang="en-US" smtClean="0"/>
              <a:t>‹#›</a:t>
            </a:fld>
            <a:endParaRPr lang="en-US" dirty="0"/>
          </a:p>
        </p:txBody>
      </p:sp>
    </p:spTree>
    <p:extLst>
      <p:ext uri="{BB962C8B-B14F-4D97-AF65-F5344CB8AC3E}">
        <p14:creationId xmlns:p14="http://schemas.microsoft.com/office/powerpoint/2010/main" val="491788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F1C2E7-1BED-4300-A4A5-C2E566C8D882}" type="datetimeFigureOut">
              <a:rPr lang="en-US" smtClean="0"/>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E0D8E9-4120-4F9A-AE63-C6B0355423CD}" type="slidenum">
              <a:rPr lang="en-US" smtClean="0"/>
              <a:t>‹#›</a:t>
            </a:fld>
            <a:endParaRPr lang="en-US" dirty="0"/>
          </a:p>
        </p:txBody>
      </p:sp>
    </p:spTree>
    <p:extLst>
      <p:ext uri="{BB962C8B-B14F-4D97-AF65-F5344CB8AC3E}">
        <p14:creationId xmlns:p14="http://schemas.microsoft.com/office/powerpoint/2010/main" val="2576800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F1C2E7-1BED-4300-A4A5-C2E566C8D882}" type="datetimeFigureOut">
              <a:rPr lang="en-US" smtClean="0"/>
              <a:t>9/29/2015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E0D8E9-4120-4F9A-AE63-C6B0355423CD}" type="slidenum">
              <a:rPr lang="en-US" smtClean="0"/>
              <a:t>‹#›</a:t>
            </a:fld>
            <a:endParaRPr lang="en-US" dirty="0"/>
          </a:p>
        </p:txBody>
      </p:sp>
    </p:spTree>
    <p:extLst>
      <p:ext uri="{BB962C8B-B14F-4D97-AF65-F5344CB8AC3E}">
        <p14:creationId xmlns:p14="http://schemas.microsoft.com/office/powerpoint/2010/main" val="2832505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F1C2E7-1BED-4300-A4A5-C2E566C8D882}" type="datetimeFigureOut">
              <a:rPr lang="en-US" smtClean="0"/>
              <a:t>9/29/2015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E0D8E9-4120-4F9A-AE63-C6B0355423CD}" type="slidenum">
              <a:rPr lang="en-US" smtClean="0"/>
              <a:t>‹#›</a:t>
            </a:fld>
            <a:endParaRPr lang="en-US" dirty="0"/>
          </a:p>
        </p:txBody>
      </p:sp>
    </p:spTree>
    <p:extLst>
      <p:ext uri="{BB962C8B-B14F-4D97-AF65-F5344CB8AC3E}">
        <p14:creationId xmlns:p14="http://schemas.microsoft.com/office/powerpoint/2010/main" val="894456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1C2E7-1BED-4300-A4A5-C2E566C8D882}" type="datetimeFigureOut">
              <a:rPr lang="en-US" smtClean="0"/>
              <a:t>9/29/2015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E0D8E9-4120-4F9A-AE63-C6B0355423CD}" type="slidenum">
              <a:rPr lang="en-US" smtClean="0"/>
              <a:t>‹#›</a:t>
            </a:fld>
            <a:endParaRPr lang="en-US" dirty="0"/>
          </a:p>
        </p:txBody>
      </p:sp>
    </p:spTree>
    <p:extLst>
      <p:ext uri="{BB962C8B-B14F-4D97-AF65-F5344CB8AC3E}">
        <p14:creationId xmlns:p14="http://schemas.microsoft.com/office/powerpoint/2010/main" val="1199120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1C2E7-1BED-4300-A4A5-C2E566C8D882}" type="datetimeFigureOut">
              <a:rPr lang="en-US" smtClean="0"/>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E0D8E9-4120-4F9A-AE63-C6B0355423CD}" type="slidenum">
              <a:rPr lang="en-US" smtClean="0"/>
              <a:t>‹#›</a:t>
            </a:fld>
            <a:endParaRPr lang="en-US" dirty="0"/>
          </a:p>
        </p:txBody>
      </p:sp>
    </p:spTree>
    <p:extLst>
      <p:ext uri="{BB962C8B-B14F-4D97-AF65-F5344CB8AC3E}">
        <p14:creationId xmlns:p14="http://schemas.microsoft.com/office/powerpoint/2010/main" val="314646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1C2E7-1BED-4300-A4A5-C2E566C8D882}" type="datetimeFigureOut">
              <a:rPr lang="en-US" smtClean="0"/>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E0D8E9-4120-4F9A-AE63-C6B0355423CD}" type="slidenum">
              <a:rPr lang="en-US" smtClean="0"/>
              <a:t>‹#›</a:t>
            </a:fld>
            <a:endParaRPr lang="en-US" dirty="0"/>
          </a:p>
        </p:txBody>
      </p:sp>
    </p:spTree>
    <p:extLst>
      <p:ext uri="{BB962C8B-B14F-4D97-AF65-F5344CB8AC3E}">
        <p14:creationId xmlns:p14="http://schemas.microsoft.com/office/powerpoint/2010/main" val="4043319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1C2E7-1BED-4300-A4A5-C2E566C8D882}" type="datetimeFigureOut">
              <a:rPr lang="en-US" smtClean="0"/>
              <a:t>9/29/2015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0D8E9-4120-4F9A-AE63-C6B0355423CD}" type="slidenum">
              <a:rPr lang="en-US" smtClean="0"/>
              <a:t>‹#›</a:t>
            </a:fld>
            <a:endParaRPr lang="en-US" dirty="0"/>
          </a:p>
        </p:txBody>
      </p:sp>
      <p:sp>
        <p:nvSpPr>
          <p:cNvPr id="7" name="hl"/>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97770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B90C0-3CC2-48FF-8CBE-6958438D282E}" type="datetime1">
              <a:rPr lang="en-US" smtClean="0">
                <a:solidFill>
                  <a:prstClr val="black">
                    <a:tint val="75000"/>
                  </a:prstClr>
                </a:solidFill>
              </a:rPr>
              <a:pPr/>
              <a:t>9/29/2015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theusaparty.com</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B653A-4DEC-451B-8821-CEE641A79B39}" type="slidenum">
              <a:rPr lang="en-US" smtClean="0">
                <a:solidFill>
                  <a:prstClr val="black">
                    <a:tint val="75000"/>
                  </a:prstClr>
                </a:solidFill>
              </a:rPr>
              <a:pPr/>
              <a:t>‹#›</a:t>
            </a:fld>
            <a:endParaRPr lang="en-US">
              <a:solidFill>
                <a:prstClr val="black">
                  <a:tint val="75000"/>
                </a:prstClr>
              </a:solidFill>
            </a:endParaRPr>
          </a:p>
        </p:txBody>
      </p:sp>
      <p:sp>
        <p:nvSpPr>
          <p:cNvPr id="7" name="hl"/>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12223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theusaparty.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ug Thorpe\Desktop\therevolution.us 22feb2015\Pictures\Green-Energy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361182"/>
            <a:ext cx="4419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88824"/>
            <a:ext cx="8229600" cy="887186"/>
          </a:xfrm>
        </p:spPr>
        <p:txBody>
          <a:bodyPr>
            <a:noAutofit/>
          </a:bodyPr>
          <a:lstStyle/>
          <a:p>
            <a:r>
              <a:rPr lang="en-US" sz="3200" dirty="0" smtClean="0"/>
              <a:t>Man-Made </a:t>
            </a:r>
            <a:r>
              <a:rPr lang="en-US" sz="3200" b="1" dirty="0" smtClean="0">
                <a:solidFill>
                  <a:srgbClr val="FF0000"/>
                </a:solidFill>
              </a:rPr>
              <a:t>Global Warming </a:t>
            </a:r>
            <a:r>
              <a:rPr lang="en-US" sz="3200" dirty="0" smtClean="0"/>
              <a:t>is </a:t>
            </a:r>
            <a:r>
              <a:rPr lang="en-US" sz="3200" b="1" dirty="0" smtClean="0">
                <a:solidFill>
                  <a:srgbClr val="00B050"/>
                </a:solidFill>
              </a:rPr>
              <a:t>Political hype</a:t>
            </a:r>
            <a:br>
              <a:rPr lang="en-US" sz="3200" b="1" dirty="0" smtClean="0">
                <a:solidFill>
                  <a:srgbClr val="00B050"/>
                </a:solidFill>
              </a:rPr>
            </a:br>
            <a:r>
              <a:rPr lang="en-US" sz="2400" dirty="0" smtClean="0"/>
              <a:t>A technical paper by TheUSAparty.com</a:t>
            </a:r>
            <a:r>
              <a:rPr lang="en-US" sz="3200" dirty="0" smtClean="0"/>
              <a:t/>
            </a:r>
            <a:br>
              <a:rPr lang="en-US" sz="3200" dirty="0" smtClean="0"/>
            </a:br>
            <a:endParaRPr lang="en-US" sz="3200" dirty="0"/>
          </a:p>
        </p:txBody>
      </p:sp>
      <p:sp>
        <p:nvSpPr>
          <p:cNvPr id="4" name="Footer Placeholder 3"/>
          <p:cNvSpPr>
            <a:spLocks noGrp="1"/>
          </p:cNvSpPr>
          <p:nvPr>
            <p:ph type="ftr" sz="quarter" idx="11"/>
          </p:nvPr>
        </p:nvSpPr>
        <p:spPr/>
        <p:txBody>
          <a:bodyPr/>
          <a:lstStyle/>
          <a:p>
            <a:r>
              <a:rPr lang="en-US" dirty="0" smtClean="0"/>
              <a:t>theusaparty.com</a:t>
            </a:r>
            <a:endParaRPr lang="en-US" dirty="0"/>
          </a:p>
        </p:txBody>
      </p:sp>
      <p:sp>
        <p:nvSpPr>
          <p:cNvPr id="6" name="TextBox 5"/>
          <p:cNvSpPr txBox="1"/>
          <p:nvPr/>
        </p:nvSpPr>
        <p:spPr>
          <a:xfrm>
            <a:off x="2095500" y="914400"/>
            <a:ext cx="5181600" cy="523220"/>
          </a:xfrm>
          <a:prstGeom prst="rect">
            <a:avLst/>
          </a:prstGeom>
          <a:noFill/>
        </p:spPr>
        <p:txBody>
          <a:bodyPr wrap="square" rtlCol="0">
            <a:spAutoFit/>
          </a:bodyPr>
          <a:lstStyle/>
          <a:p>
            <a:pPr algn="ctr"/>
            <a:r>
              <a:rPr lang="en-US" sz="2800" b="1" dirty="0" smtClean="0"/>
              <a:t>http://</a:t>
            </a:r>
            <a:r>
              <a:rPr lang="en-US" sz="2800" b="1" dirty="0" smtClean="0">
                <a:solidFill>
                  <a:srgbClr val="0000FF"/>
                </a:solidFill>
              </a:rPr>
              <a:t>the</a:t>
            </a:r>
            <a:r>
              <a:rPr lang="en-US" sz="2800" b="1" dirty="0" smtClean="0">
                <a:solidFill>
                  <a:srgbClr val="FF0000"/>
                </a:solidFill>
              </a:rPr>
              <a:t>USA</a:t>
            </a:r>
            <a:r>
              <a:rPr lang="en-US" sz="2800" b="1" dirty="0" smtClean="0">
                <a:solidFill>
                  <a:srgbClr val="0000FF"/>
                </a:solidFill>
              </a:rPr>
              <a:t>party</a:t>
            </a:r>
            <a:r>
              <a:rPr lang="en-US" sz="2800" b="1" dirty="0" smtClean="0"/>
              <a:t>.com</a:t>
            </a:r>
            <a:endParaRPr lang="en-US" sz="2800" b="1" dirty="0"/>
          </a:p>
        </p:txBody>
      </p:sp>
      <p:sp>
        <p:nvSpPr>
          <p:cNvPr id="7" name="TextBox 6"/>
          <p:cNvSpPr txBox="1"/>
          <p:nvPr/>
        </p:nvSpPr>
        <p:spPr>
          <a:xfrm>
            <a:off x="838200" y="5780782"/>
            <a:ext cx="7696200" cy="1077218"/>
          </a:xfrm>
          <a:prstGeom prst="rect">
            <a:avLst/>
          </a:prstGeom>
          <a:noFill/>
        </p:spPr>
        <p:txBody>
          <a:bodyPr wrap="square" rtlCol="0">
            <a:spAutoFit/>
          </a:bodyPr>
          <a:lstStyle/>
          <a:p>
            <a:pPr algn="ctr"/>
            <a:r>
              <a:rPr lang="en-US" sz="3200" b="1" dirty="0" smtClean="0">
                <a:solidFill>
                  <a:srgbClr val="0000FF"/>
                </a:solidFill>
              </a:rPr>
              <a:t>The </a:t>
            </a:r>
            <a:r>
              <a:rPr lang="en-US" sz="3200" b="1" dirty="0" smtClean="0">
                <a:solidFill>
                  <a:srgbClr val="FF0000"/>
                </a:solidFill>
              </a:rPr>
              <a:t>USA</a:t>
            </a:r>
            <a:r>
              <a:rPr lang="en-US" sz="3200" b="1" dirty="0" smtClean="0">
                <a:solidFill>
                  <a:srgbClr val="0000FF"/>
                </a:solidFill>
              </a:rPr>
              <a:t> party </a:t>
            </a:r>
            <a:r>
              <a:rPr lang="en-US" sz="3200" dirty="0" smtClean="0"/>
              <a:t>is a grass-roots organization dedicated to end all federal political bickering</a:t>
            </a:r>
            <a:endParaRPr lang="en-US" sz="3200" dirty="0"/>
          </a:p>
        </p:txBody>
      </p:sp>
    </p:spTree>
    <p:extLst>
      <p:ext uri="{BB962C8B-B14F-4D97-AF65-F5344CB8AC3E}">
        <p14:creationId xmlns:p14="http://schemas.microsoft.com/office/powerpoint/2010/main" val="3534924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73770" y="2002220"/>
            <a:ext cx="8605644" cy="4855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89203" y="0"/>
            <a:ext cx="8666562" cy="838200"/>
          </a:xfrm>
        </p:spPr>
        <p:txBody>
          <a:bodyPr>
            <a:noAutofit/>
          </a:bodyPr>
          <a:lstStyle/>
          <a:p>
            <a:r>
              <a:rPr lang="en-US" sz="2800" b="1" dirty="0" smtClean="0">
                <a:solidFill>
                  <a:srgbClr val="002060"/>
                </a:solidFill>
              </a:rPr>
              <a:t>600% increase in CO2 production, but only 29% increase in CO2 concentration in the atmosphere</a:t>
            </a:r>
            <a:endParaRPr lang="en-US" sz="2400" b="1" dirty="0">
              <a:solidFill>
                <a:srgbClr val="002060"/>
              </a:solidFill>
            </a:endParaRPr>
          </a:p>
        </p:txBody>
      </p:sp>
      <p:sp>
        <p:nvSpPr>
          <p:cNvPr id="4" name="Footer Placeholder 3"/>
          <p:cNvSpPr>
            <a:spLocks noGrp="1"/>
          </p:cNvSpPr>
          <p:nvPr>
            <p:ph type="ftr" sz="quarter" idx="11"/>
          </p:nvPr>
        </p:nvSpPr>
        <p:spPr/>
        <p:txBody>
          <a:bodyPr/>
          <a:lstStyle/>
          <a:p>
            <a:r>
              <a:rPr lang="en-US" dirty="0" smtClean="0"/>
              <a:t>theusaparty.com</a:t>
            </a:r>
            <a:endParaRPr lang="en-US" dirty="0"/>
          </a:p>
        </p:txBody>
      </p:sp>
      <p:sp>
        <p:nvSpPr>
          <p:cNvPr id="11" name="Content Placeholder 2"/>
          <p:cNvSpPr txBox="1">
            <a:spLocks/>
          </p:cNvSpPr>
          <p:nvPr/>
        </p:nvSpPr>
        <p:spPr>
          <a:xfrm>
            <a:off x="245165" y="5638800"/>
            <a:ext cx="8610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smtClean="0"/>
          </a:p>
        </p:txBody>
      </p:sp>
      <p:sp>
        <p:nvSpPr>
          <p:cNvPr id="7" name="TextBox 6"/>
          <p:cNvSpPr txBox="1"/>
          <p:nvPr/>
        </p:nvSpPr>
        <p:spPr>
          <a:xfrm>
            <a:off x="92765" y="685800"/>
            <a:ext cx="8915400" cy="169277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graph of the CO2 production over time shows a 600% increase since 1950, but over the same time, there was only a 29% increase in CO2 in the atmosphere.</a:t>
            </a:r>
          </a:p>
          <a:p>
            <a:pPr marL="285750" indent="-285750">
              <a:buFont typeface="Arial" panose="020B0604020202020204" pitchFamily="34" charset="0"/>
              <a:buChar char="•"/>
            </a:pPr>
            <a:r>
              <a:rPr lang="en-US" dirty="0" smtClean="0"/>
              <a:t>Since 1972, there hasn’t been much change in CO2 from the USA although the population </a:t>
            </a:r>
            <a:r>
              <a:rPr lang="en-US" smtClean="0"/>
              <a:t>has increased </a:t>
            </a:r>
            <a:r>
              <a:rPr lang="en-US" dirty="0" smtClean="0"/>
              <a:t>48% and we are being asked to reduce our CO2 production while China’s CO2 production dwarfs our own. </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2254655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03" y="152400"/>
            <a:ext cx="8666562" cy="838200"/>
          </a:xfrm>
        </p:spPr>
        <p:txBody>
          <a:bodyPr>
            <a:noAutofit/>
          </a:bodyPr>
          <a:lstStyle/>
          <a:p>
            <a:r>
              <a:rPr lang="en-US" sz="2800" b="1" dirty="0" smtClean="0">
                <a:solidFill>
                  <a:srgbClr val="002060"/>
                </a:solidFill>
              </a:rPr>
              <a:t># of new China/India Coal Fired power plants dwarfs what rest of world will remove </a:t>
            </a:r>
            <a:endParaRPr lang="en-US" sz="2400" b="1" dirty="0">
              <a:solidFill>
                <a:srgbClr val="002060"/>
              </a:solidFill>
            </a:endParaRPr>
          </a:p>
        </p:txBody>
      </p:sp>
      <p:sp>
        <p:nvSpPr>
          <p:cNvPr id="3" name="Content Placeholder 2"/>
          <p:cNvSpPr>
            <a:spLocks noGrp="1"/>
          </p:cNvSpPr>
          <p:nvPr>
            <p:ph idx="1"/>
          </p:nvPr>
        </p:nvSpPr>
        <p:spPr>
          <a:xfrm>
            <a:off x="42041" y="2763176"/>
            <a:ext cx="3158359" cy="3581400"/>
          </a:xfrm>
        </p:spPr>
        <p:txBody>
          <a:bodyPr>
            <a:normAutofit/>
          </a:bodyPr>
          <a:lstStyle/>
          <a:p>
            <a:r>
              <a:rPr lang="en-US" sz="1800" dirty="0"/>
              <a:t>I</a:t>
            </a:r>
            <a:r>
              <a:rPr lang="en-US" sz="1800" dirty="0" smtClean="0"/>
              <a:t>n next </a:t>
            </a:r>
            <a:r>
              <a:rPr lang="en-US" sz="1800" dirty="0"/>
              <a:t>25 </a:t>
            </a:r>
            <a:r>
              <a:rPr lang="en-US" sz="1800" dirty="0" smtClean="0"/>
              <a:t>years, </a:t>
            </a:r>
            <a:r>
              <a:rPr lang="en-US" sz="1800" dirty="0"/>
              <a:t>China will add 251 GW (to its existing 758 GW in 2012) and India 120 GW of new coal fired power plants while the US eliminates 28.5 GW (of its total of 343.8 GW in 2011) in the name of reducing Global </a:t>
            </a:r>
            <a:r>
              <a:rPr lang="en-US" sz="1800" dirty="0" smtClean="0"/>
              <a:t>Warming</a:t>
            </a:r>
            <a:r>
              <a:rPr lang="en-US" sz="1700" dirty="0" smtClean="0"/>
              <a:t>  </a:t>
            </a:r>
          </a:p>
        </p:txBody>
      </p:sp>
      <p:sp>
        <p:nvSpPr>
          <p:cNvPr id="4" name="Footer Placeholder 3"/>
          <p:cNvSpPr>
            <a:spLocks noGrp="1"/>
          </p:cNvSpPr>
          <p:nvPr>
            <p:ph type="ftr" sz="quarter" idx="11"/>
          </p:nvPr>
        </p:nvSpPr>
        <p:spPr/>
        <p:txBody>
          <a:bodyPr/>
          <a:lstStyle/>
          <a:p>
            <a:r>
              <a:rPr lang="en-US" dirty="0" smtClean="0"/>
              <a:t>theusaparty.com</a:t>
            </a:r>
            <a:endParaRPr lang="en-US" dirty="0"/>
          </a:p>
        </p:txBody>
      </p:sp>
      <p:sp>
        <p:nvSpPr>
          <p:cNvPr id="11" name="Content Placeholder 2"/>
          <p:cNvSpPr txBox="1">
            <a:spLocks/>
          </p:cNvSpPr>
          <p:nvPr/>
        </p:nvSpPr>
        <p:spPr>
          <a:xfrm>
            <a:off x="245165" y="5638800"/>
            <a:ext cx="8610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smtClean="0"/>
          </a:p>
        </p:txBody>
      </p:sp>
      <p:sp>
        <p:nvSpPr>
          <p:cNvPr id="7" name="TextBox 6"/>
          <p:cNvSpPr txBox="1"/>
          <p:nvPr/>
        </p:nvSpPr>
        <p:spPr>
          <a:xfrm>
            <a:off x="76200" y="990600"/>
            <a:ext cx="8915400" cy="196977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On the previous slide we showed, that </a:t>
            </a:r>
            <a:r>
              <a:rPr lang="en-US" dirty="0"/>
              <a:t>the amount of CO2 produced by the USA has not really changed that much since 1972 while the USA population has increased from 210 million to over 310 million today.   </a:t>
            </a:r>
            <a:endParaRPr lang="en-US" dirty="0" smtClean="0"/>
          </a:p>
          <a:p>
            <a:pPr marL="285750" indent="-285750">
              <a:buFont typeface="Arial" panose="020B0604020202020204" pitchFamily="34" charset="0"/>
              <a:buChar char="•"/>
            </a:pPr>
            <a:r>
              <a:rPr lang="en-US" dirty="0" smtClean="0"/>
              <a:t>It </a:t>
            </a:r>
            <a:r>
              <a:rPr lang="en-US" dirty="0"/>
              <a:t>seems incredulous that the same Greenpeace that was protesting nuclear power plants in 1972 are protesting coal-fired power plants today when the USA is producing nearly the same amount of CO2.</a:t>
            </a:r>
            <a:endParaRPr lang="en-US" dirty="0" smtClean="0"/>
          </a:p>
          <a:p>
            <a:pPr marL="285750" indent="-285750">
              <a:buFont typeface="Arial" panose="020B0604020202020204" pitchFamily="34" charset="0"/>
              <a:buChar char="•"/>
            </a:pPr>
            <a:endParaRPr lang="en-US" sz="1400" dirty="0"/>
          </a:p>
        </p:txBody>
      </p:sp>
      <p:pic>
        <p:nvPicPr>
          <p:cNvPr id="8" name="Picture 7" descr="http://www.carbonbrief.org/media/130729/screen_shot_2012-11-12_at_12.27.54.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438400"/>
            <a:ext cx="5943600" cy="4230953"/>
          </a:xfrm>
          <a:prstGeom prst="rect">
            <a:avLst/>
          </a:prstGeom>
          <a:noFill/>
          <a:ln>
            <a:noFill/>
          </a:ln>
        </p:spPr>
      </p:pic>
    </p:spTree>
    <p:extLst>
      <p:ext uri="{BB962C8B-B14F-4D97-AF65-F5344CB8AC3E}">
        <p14:creationId xmlns:p14="http://schemas.microsoft.com/office/powerpoint/2010/main" val="4224052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04" y="-76200"/>
            <a:ext cx="8666562" cy="838200"/>
          </a:xfrm>
        </p:spPr>
        <p:txBody>
          <a:bodyPr>
            <a:normAutofit/>
          </a:bodyPr>
          <a:lstStyle/>
          <a:p>
            <a:r>
              <a:rPr lang="en-US" sz="2800" b="1" dirty="0" smtClean="0">
                <a:solidFill>
                  <a:srgbClr val="002060"/>
                </a:solidFill>
              </a:rPr>
              <a:t>Proof that Man-Made Global Warming is Political Hype</a:t>
            </a:r>
            <a:endParaRPr lang="en-US" sz="2200" b="1" dirty="0">
              <a:solidFill>
                <a:srgbClr val="002060"/>
              </a:solidFill>
            </a:endParaRPr>
          </a:p>
        </p:txBody>
      </p:sp>
      <p:sp>
        <p:nvSpPr>
          <p:cNvPr id="3" name="Content Placeholder 2"/>
          <p:cNvSpPr>
            <a:spLocks noGrp="1"/>
          </p:cNvSpPr>
          <p:nvPr>
            <p:ph idx="1"/>
          </p:nvPr>
        </p:nvSpPr>
        <p:spPr>
          <a:xfrm>
            <a:off x="0" y="2647650"/>
            <a:ext cx="3460532" cy="3009543"/>
          </a:xfrm>
        </p:spPr>
        <p:txBody>
          <a:bodyPr>
            <a:normAutofit/>
          </a:bodyPr>
          <a:lstStyle/>
          <a:p>
            <a:r>
              <a:rPr lang="en-US" sz="2000" dirty="0" smtClean="0">
                <a:solidFill>
                  <a:srgbClr val="C00000"/>
                </a:solidFill>
              </a:rPr>
              <a:t>If US politicians were </a:t>
            </a:r>
            <a:r>
              <a:rPr lang="en-US" sz="2000" b="1" dirty="0" smtClean="0">
                <a:solidFill>
                  <a:srgbClr val="C00000"/>
                </a:solidFill>
              </a:rPr>
              <a:t>REALLY concerned </a:t>
            </a:r>
            <a:r>
              <a:rPr lang="en-US" sz="2000" dirty="0" smtClean="0">
                <a:solidFill>
                  <a:srgbClr val="C00000"/>
                </a:solidFill>
              </a:rPr>
              <a:t>about Global Warming, why wouldn’t we boycott goods from China and India until they halt any further increases in their CO2 emissions</a:t>
            </a:r>
            <a:r>
              <a:rPr lang="en-US" sz="2000" dirty="0" smtClean="0"/>
              <a:t>.</a:t>
            </a:r>
          </a:p>
        </p:txBody>
      </p:sp>
      <p:sp>
        <p:nvSpPr>
          <p:cNvPr id="4" name="Footer Placeholder 3"/>
          <p:cNvSpPr>
            <a:spLocks noGrp="1"/>
          </p:cNvSpPr>
          <p:nvPr>
            <p:ph type="ftr" sz="quarter" idx="11"/>
          </p:nvPr>
        </p:nvSpPr>
        <p:spPr/>
        <p:txBody>
          <a:bodyPr/>
          <a:lstStyle/>
          <a:p>
            <a:r>
              <a:rPr lang="en-US" dirty="0" smtClean="0"/>
              <a:t>theusaparty.com</a:t>
            </a:r>
            <a:endParaRPr lang="en-US" dirty="0"/>
          </a:p>
        </p:txBody>
      </p:sp>
      <p:sp>
        <p:nvSpPr>
          <p:cNvPr id="11" name="Content Placeholder 2"/>
          <p:cNvSpPr txBox="1">
            <a:spLocks/>
          </p:cNvSpPr>
          <p:nvPr/>
        </p:nvSpPr>
        <p:spPr>
          <a:xfrm>
            <a:off x="245165" y="5638800"/>
            <a:ext cx="8610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smtClean="0"/>
          </a:p>
        </p:txBody>
      </p:sp>
      <p:sp>
        <p:nvSpPr>
          <p:cNvPr id="7" name="TextBox 6"/>
          <p:cNvSpPr txBox="1"/>
          <p:nvPr/>
        </p:nvSpPr>
        <p:spPr>
          <a:xfrm>
            <a:off x="0" y="838200"/>
            <a:ext cx="8915400"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In </a:t>
            </a:r>
            <a:r>
              <a:rPr lang="en-US" sz="2000" dirty="0"/>
              <a:t>1972, the USA produced 28.6% of the world’s total CO2 emissions and yet Greenpeace protested our nuclear power plants.  </a:t>
            </a:r>
            <a:endParaRPr lang="en-US" sz="2000" dirty="0" smtClean="0"/>
          </a:p>
          <a:p>
            <a:pPr marL="285750" indent="-285750">
              <a:buFont typeface="Arial" panose="020B0604020202020204" pitchFamily="34" charset="0"/>
              <a:buChar char="•"/>
            </a:pPr>
            <a:r>
              <a:rPr lang="en-US" sz="2000" dirty="0" smtClean="0"/>
              <a:t>Today</a:t>
            </a:r>
            <a:r>
              <a:rPr lang="en-US" sz="2000" dirty="0"/>
              <a:t>, the USA’s CO2 emissions are only 14% (China = 28%) of the world’s total CO2 emissions and Greenpeace says </a:t>
            </a:r>
            <a:r>
              <a:rPr lang="en-US" sz="2000" b="1" u="sng" dirty="0"/>
              <a:t>WE</a:t>
            </a:r>
            <a:r>
              <a:rPr lang="en-US" sz="2000" dirty="0"/>
              <a:t> must close down </a:t>
            </a:r>
            <a:r>
              <a:rPr lang="en-US" sz="2000" b="1" u="sng" dirty="0"/>
              <a:t>OUR</a:t>
            </a:r>
            <a:r>
              <a:rPr lang="en-US" sz="2000" dirty="0"/>
              <a:t> “polluting” coal-fire power </a:t>
            </a:r>
            <a:r>
              <a:rPr lang="en-US" sz="2000" dirty="0" smtClean="0"/>
              <a:t>plants</a:t>
            </a:r>
            <a:endParaRPr lang="en-US" dirty="0"/>
          </a:p>
        </p:txBody>
      </p:sp>
      <p:pic>
        <p:nvPicPr>
          <p:cNvPr id="9" name="Picture 8"/>
          <p:cNvPicPr/>
          <p:nvPr/>
        </p:nvPicPr>
        <p:blipFill rotWithShape="1">
          <a:blip r:embed="rId3" cstate="print">
            <a:extLst>
              <a:ext uri="{28A0092B-C50C-407E-A947-70E740481C1C}">
                <a14:useLocalDpi xmlns:a14="http://schemas.microsoft.com/office/drawing/2010/main" val="0"/>
              </a:ext>
            </a:extLst>
          </a:blip>
          <a:srcRect/>
          <a:stretch/>
        </p:blipFill>
        <p:spPr bwMode="auto">
          <a:xfrm>
            <a:off x="3276600" y="2057400"/>
            <a:ext cx="5867401" cy="48332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3559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04" y="-76200"/>
            <a:ext cx="8666562" cy="838200"/>
          </a:xfrm>
        </p:spPr>
        <p:txBody>
          <a:bodyPr>
            <a:noAutofit/>
          </a:bodyPr>
          <a:lstStyle/>
          <a:p>
            <a:r>
              <a:rPr lang="en-US" sz="2800" b="1" dirty="0" smtClean="0">
                <a:solidFill>
                  <a:srgbClr val="002060"/>
                </a:solidFill>
              </a:rPr>
              <a:t>What the Political Leaders should be worried about</a:t>
            </a:r>
            <a:endParaRPr lang="en-US" sz="2000" b="1" dirty="0">
              <a:solidFill>
                <a:srgbClr val="002060"/>
              </a:solidFill>
            </a:endParaRPr>
          </a:p>
        </p:txBody>
      </p:sp>
      <p:sp>
        <p:nvSpPr>
          <p:cNvPr id="4" name="Footer Placeholder 3"/>
          <p:cNvSpPr>
            <a:spLocks noGrp="1"/>
          </p:cNvSpPr>
          <p:nvPr>
            <p:ph type="ftr" sz="quarter" idx="11"/>
          </p:nvPr>
        </p:nvSpPr>
        <p:spPr/>
        <p:txBody>
          <a:bodyPr/>
          <a:lstStyle/>
          <a:p>
            <a:r>
              <a:rPr lang="en-US" dirty="0" smtClean="0"/>
              <a:t>theusaparty.com</a:t>
            </a:r>
            <a:endParaRPr lang="en-US" dirty="0"/>
          </a:p>
        </p:txBody>
      </p:sp>
      <p:sp>
        <p:nvSpPr>
          <p:cNvPr id="7" name="TextBox 6"/>
          <p:cNvSpPr txBox="1"/>
          <p:nvPr/>
        </p:nvSpPr>
        <p:spPr>
          <a:xfrm>
            <a:off x="76200" y="609600"/>
            <a:ext cx="8915400" cy="3847207"/>
          </a:xfrm>
          <a:prstGeom prst="rect">
            <a:avLst/>
          </a:prstGeom>
          <a:noFill/>
        </p:spPr>
        <p:txBody>
          <a:bodyPr wrap="square" rtlCol="0">
            <a:spAutoFit/>
          </a:bodyPr>
          <a:lstStyle/>
          <a:p>
            <a:pPr marL="285750" indent="-285750">
              <a:buFont typeface="Arial" panose="020B0604020202020204" pitchFamily="34" charset="0"/>
              <a:buChar char="•"/>
            </a:pPr>
            <a:r>
              <a:rPr lang="en-US" sz="1700" dirty="0" smtClean="0"/>
              <a:t>It’s extremely disconcerting that we have already consumed nearly half of the world oil reserves but still show that oil makes up 29% of our world energy consumption in 20 years from now.</a:t>
            </a:r>
          </a:p>
          <a:p>
            <a:pPr marL="285750" indent="-285750">
              <a:buFont typeface="Arial" panose="020B0604020202020204" pitchFamily="34" charset="0"/>
              <a:buChar char="•"/>
            </a:pPr>
            <a:r>
              <a:rPr lang="en-US" sz="1700" dirty="0" smtClean="0"/>
              <a:t>China and India are purchasing gasoline powered cars in record numbers.</a:t>
            </a:r>
          </a:p>
          <a:p>
            <a:pPr marL="285750" indent="-285750">
              <a:buFont typeface="Arial" panose="020B0604020202020204" pitchFamily="34" charset="0"/>
              <a:buChar char="•"/>
            </a:pPr>
            <a:r>
              <a:rPr lang="en-US" sz="1600" dirty="0" smtClean="0"/>
              <a:t>Oil </a:t>
            </a:r>
            <a:r>
              <a:rPr lang="en-US" sz="1600" dirty="0"/>
              <a:t>provides us with so much more than fuel (e.g., plastics, lubricants, asphalt, etc.); it seems almost tragic that most of it is burned as gasoline and diesel.  </a:t>
            </a:r>
            <a:endParaRPr lang="en-US" sz="1600" dirty="0" smtClean="0"/>
          </a:p>
          <a:p>
            <a:pPr marL="285750" indent="-285750">
              <a:buFont typeface="Arial" panose="020B0604020202020204" pitchFamily="34" charset="0"/>
              <a:buChar char="•"/>
            </a:pPr>
            <a:r>
              <a:rPr lang="en-US" sz="1600" dirty="0" smtClean="0"/>
              <a:t>If </a:t>
            </a:r>
            <a:r>
              <a:rPr lang="en-US" sz="1600" dirty="0"/>
              <a:t>global political leaders want to lead the world away from an almost certain crisis in the future, then now is the time that we must steer away from the consumption of oil in the production of gasoline and diesel fuels and preserve this precious resource so future generations will have low cost access to oil derived products as lipstick, baby bottles, trash bags, cell phones, computers, etc.  </a:t>
            </a:r>
            <a:endParaRPr lang="en-US" sz="1600" dirty="0" smtClean="0"/>
          </a:p>
          <a:p>
            <a:pPr marL="285750" indent="-285750">
              <a:buFont typeface="Arial" panose="020B0604020202020204" pitchFamily="34" charset="0"/>
              <a:buChar char="•"/>
            </a:pPr>
            <a:r>
              <a:rPr lang="en-US" sz="1600" dirty="0" smtClean="0"/>
              <a:t>We </a:t>
            </a:r>
            <a:r>
              <a:rPr lang="en-US" sz="1600" dirty="0"/>
              <a:t>must convert our transportation infrastructure to utilize natural gas and electricity while the transition is less painful. </a:t>
            </a:r>
            <a:endParaRPr lang="en-US" sz="1600" dirty="0" smtClean="0"/>
          </a:p>
          <a:p>
            <a:pPr marL="285750" indent="-285750">
              <a:buFont typeface="Arial" panose="020B0604020202020204" pitchFamily="34" charset="0"/>
              <a:buChar char="•"/>
            </a:pPr>
            <a:r>
              <a:rPr lang="en-US" sz="1700" dirty="0" smtClean="0"/>
              <a:t>At some point, the availability of oil will hit a tipping point where the price for a gallon of gasoline will become unprecedented.</a:t>
            </a:r>
          </a:p>
          <a:p>
            <a:pPr marL="285750" indent="-285750">
              <a:buFont typeface="Arial" panose="020B0604020202020204" pitchFamily="34" charset="0"/>
              <a:buChar char="•"/>
            </a:pPr>
            <a:endParaRPr lang="en-US" sz="1700" dirty="0" smtClean="0"/>
          </a:p>
          <a:p>
            <a:pPr marL="285750" indent="-285750">
              <a:buFont typeface="Arial" panose="020B0604020202020204" pitchFamily="34" charset="0"/>
              <a:buChar char="•"/>
            </a:pPr>
            <a:endParaRPr lang="en-US" sz="1400" dirty="0"/>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2142" y="3657600"/>
            <a:ext cx="3791857" cy="3200400"/>
          </a:xfrm>
          <a:prstGeom prst="rect">
            <a:avLst/>
          </a:prstGeom>
          <a:noFill/>
        </p:spPr>
      </p:pic>
      <p:pic>
        <p:nvPicPr>
          <p:cNvPr id="10" name="Picture 9" descr="https://www.e-education.psu.edu/egee102/files/egee102/images/Lesson_02/Energy_cons_2035.png"/>
          <p:cNvPicPr/>
          <p:nvPr/>
        </p:nvPicPr>
        <p:blipFill rotWithShape="1">
          <a:blip r:embed="rId4" cstate="print">
            <a:extLst>
              <a:ext uri="{28A0092B-C50C-407E-A947-70E740481C1C}">
                <a14:useLocalDpi xmlns:a14="http://schemas.microsoft.com/office/drawing/2010/main" val="0"/>
              </a:ext>
            </a:extLst>
          </a:blip>
          <a:srcRect l="-228" t="-344" r="170" b="332"/>
          <a:stretch/>
        </p:blipFill>
        <p:spPr bwMode="auto">
          <a:xfrm>
            <a:off x="-25400" y="3886200"/>
            <a:ext cx="3987800" cy="2971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9944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04800"/>
            <a:ext cx="7772400" cy="838200"/>
          </a:xfrm>
        </p:spPr>
        <p:txBody>
          <a:bodyPr>
            <a:normAutofit fontScale="90000"/>
          </a:bodyPr>
          <a:lstStyle/>
          <a:p>
            <a:r>
              <a:rPr lang="en-US" b="1" dirty="0">
                <a:solidFill>
                  <a:srgbClr val="0000FF"/>
                </a:solidFill>
              </a:rPr>
              <a:t>The </a:t>
            </a:r>
            <a:r>
              <a:rPr lang="en-US" b="1" dirty="0">
                <a:solidFill>
                  <a:srgbClr val="FF0000"/>
                </a:solidFill>
              </a:rPr>
              <a:t>USA</a:t>
            </a:r>
            <a:r>
              <a:rPr lang="en-US" b="1" dirty="0">
                <a:solidFill>
                  <a:srgbClr val="0000FF"/>
                </a:solidFill>
              </a:rPr>
              <a:t> Party</a:t>
            </a:r>
            <a:r>
              <a:rPr lang="en-US" dirty="0" smtClean="0"/>
              <a:t/>
            </a:r>
            <a:br>
              <a:rPr lang="en-US" dirty="0" smtClean="0"/>
            </a:br>
            <a:r>
              <a:rPr lang="en-US" sz="2700" dirty="0" smtClean="0">
                <a:hlinkClick r:id="rId3"/>
              </a:rPr>
              <a:t>http://theusaparty.com</a:t>
            </a:r>
            <a:r>
              <a:rPr lang="en-US" sz="2700" dirty="0" smtClean="0"/>
              <a:t>  </a:t>
            </a:r>
            <a:r>
              <a:rPr lang="en-US" dirty="0" smtClean="0"/>
              <a:t/>
            </a:r>
            <a:br>
              <a:rPr lang="en-US" dirty="0" smtClean="0"/>
            </a:br>
            <a:endParaRPr lang="en-US" dirty="0"/>
          </a:p>
        </p:txBody>
      </p:sp>
      <p:sp>
        <p:nvSpPr>
          <p:cNvPr id="3" name="Subtitle 2"/>
          <p:cNvSpPr>
            <a:spLocks noGrp="1"/>
          </p:cNvSpPr>
          <p:nvPr>
            <p:ph type="subTitle" idx="1"/>
          </p:nvPr>
        </p:nvSpPr>
        <p:spPr>
          <a:xfrm>
            <a:off x="304800" y="685800"/>
            <a:ext cx="8610600" cy="6172200"/>
          </a:xfrm>
        </p:spPr>
        <p:txBody>
          <a:bodyPr>
            <a:normAutofit/>
          </a:bodyPr>
          <a:lstStyle/>
          <a:p>
            <a:pPr marL="457200" indent="-457200" algn="l">
              <a:buFont typeface="+mj-lt"/>
              <a:buAutoNum type="arabicPeriod"/>
            </a:pPr>
            <a:r>
              <a:rPr lang="en-US" sz="2000" dirty="0" smtClean="0">
                <a:solidFill>
                  <a:schemeClr val="tx1"/>
                </a:solidFill>
              </a:rPr>
              <a:t>Who is </a:t>
            </a:r>
            <a:r>
              <a:rPr lang="en-US" sz="2000" b="1" dirty="0">
                <a:solidFill>
                  <a:srgbClr val="0000FF"/>
                </a:solidFill>
              </a:rPr>
              <a:t>The </a:t>
            </a:r>
            <a:r>
              <a:rPr lang="en-US" sz="2000" b="1" dirty="0">
                <a:solidFill>
                  <a:srgbClr val="FF0000"/>
                </a:solidFill>
              </a:rPr>
              <a:t>USA</a:t>
            </a:r>
            <a:r>
              <a:rPr lang="en-US" sz="2000" b="1" dirty="0">
                <a:solidFill>
                  <a:srgbClr val="0000FF"/>
                </a:solidFill>
              </a:rPr>
              <a:t> Party </a:t>
            </a:r>
            <a:endParaRPr lang="en-US" sz="2000" dirty="0" smtClean="0">
              <a:solidFill>
                <a:schemeClr val="tx1"/>
              </a:solidFill>
            </a:endParaRPr>
          </a:p>
          <a:p>
            <a:pPr marL="457200" indent="-457200" algn="l">
              <a:buFont typeface="+mj-lt"/>
              <a:buAutoNum type="arabicPeriod"/>
            </a:pPr>
            <a:r>
              <a:rPr lang="en-US" sz="2000" dirty="0">
                <a:solidFill>
                  <a:schemeClr val="tx1"/>
                </a:solidFill>
              </a:rPr>
              <a:t>Earth has always been much warmer than today</a:t>
            </a:r>
          </a:p>
          <a:p>
            <a:pPr marL="457200" indent="-457200" algn="l">
              <a:buFont typeface="+mj-lt"/>
              <a:buAutoNum type="arabicPeriod"/>
            </a:pPr>
            <a:r>
              <a:rPr lang="en-US" sz="2000" dirty="0" smtClean="0">
                <a:solidFill>
                  <a:schemeClr val="tx1"/>
                </a:solidFill>
              </a:rPr>
              <a:t>A </a:t>
            </a:r>
            <a:r>
              <a:rPr lang="en-US" sz="2000" dirty="0">
                <a:solidFill>
                  <a:schemeClr val="tx1"/>
                </a:solidFill>
              </a:rPr>
              <a:t>runaway Greenhouse Effect is Impossible</a:t>
            </a:r>
          </a:p>
          <a:p>
            <a:pPr marL="457200" indent="-457200" algn="l">
              <a:buFont typeface="+mj-lt"/>
              <a:buAutoNum type="arabicPeriod"/>
            </a:pPr>
            <a:r>
              <a:rPr lang="en-US" sz="2000" dirty="0" smtClean="0">
                <a:solidFill>
                  <a:schemeClr val="tx1"/>
                </a:solidFill>
              </a:rPr>
              <a:t>CO2 </a:t>
            </a:r>
            <a:r>
              <a:rPr lang="en-US" sz="2000" dirty="0">
                <a:solidFill>
                  <a:schemeClr val="tx1"/>
                </a:solidFill>
              </a:rPr>
              <a:t>in atmosphere, Least amount in 500 million </a:t>
            </a:r>
            <a:r>
              <a:rPr lang="en-US" sz="2000" dirty="0" smtClean="0">
                <a:solidFill>
                  <a:schemeClr val="tx1"/>
                </a:solidFill>
              </a:rPr>
              <a:t>years</a:t>
            </a:r>
          </a:p>
          <a:p>
            <a:pPr marL="457200" indent="-457200" algn="l">
              <a:buFont typeface="+mj-lt"/>
              <a:buAutoNum type="arabicPeriod"/>
            </a:pPr>
            <a:r>
              <a:rPr lang="en-US" sz="2000" dirty="0">
                <a:solidFill>
                  <a:schemeClr val="tx1"/>
                </a:solidFill>
              </a:rPr>
              <a:t>We have consumed 13% of our known resources of fossil fuels, but nearly half of </a:t>
            </a:r>
            <a:r>
              <a:rPr lang="en-US" sz="2000" dirty="0" smtClean="0">
                <a:solidFill>
                  <a:schemeClr val="tx1"/>
                </a:solidFill>
              </a:rPr>
              <a:t>oil</a:t>
            </a:r>
          </a:p>
          <a:p>
            <a:pPr marL="457200" indent="-457200" algn="l">
              <a:buFont typeface="+mj-lt"/>
              <a:buAutoNum type="arabicPeriod"/>
            </a:pPr>
            <a:r>
              <a:rPr lang="en-US" sz="2000" dirty="0">
                <a:solidFill>
                  <a:schemeClr val="tx1"/>
                </a:solidFill>
              </a:rPr>
              <a:t>Atmospheric CO2 measured from Ice Core Samples doesn’t match CO2 calculated from CO2 </a:t>
            </a:r>
            <a:r>
              <a:rPr lang="en-US" sz="2000" dirty="0" smtClean="0">
                <a:solidFill>
                  <a:schemeClr val="tx1"/>
                </a:solidFill>
              </a:rPr>
              <a:t>production</a:t>
            </a:r>
          </a:p>
          <a:p>
            <a:pPr marL="457200" indent="-457200" algn="l">
              <a:buFont typeface="+mj-lt"/>
              <a:buAutoNum type="arabicPeriod"/>
            </a:pPr>
            <a:r>
              <a:rPr lang="en-US" sz="2000" dirty="0">
                <a:solidFill>
                  <a:schemeClr val="tx1"/>
                </a:solidFill>
              </a:rPr>
              <a:t>CO2 concentration increased immediately </a:t>
            </a:r>
            <a:r>
              <a:rPr lang="en-US" sz="2000" dirty="0" smtClean="0">
                <a:solidFill>
                  <a:schemeClr val="tx1"/>
                </a:solidFill>
              </a:rPr>
              <a:t>even </a:t>
            </a:r>
            <a:r>
              <a:rPr lang="en-US" sz="2000" dirty="0">
                <a:solidFill>
                  <a:schemeClr val="tx1"/>
                </a:solidFill>
              </a:rPr>
              <a:t>though rain forests not </a:t>
            </a:r>
            <a:r>
              <a:rPr lang="en-US" sz="2000" dirty="0" smtClean="0">
                <a:solidFill>
                  <a:schemeClr val="tx1"/>
                </a:solidFill>
              </a:rPr>
              <a:t>destroyed</a:t>
            </a:r>
          </a:p>
          <a:p>
            <a:pPr marL="457200" indent="-457200" algn="l">
              <a:buFont typeface="+mj-lt"/>
              <a:buAutoNum type="arabicPeriod"/>
            </a:pPr>
            <a:r>
              <a:rPr lang="en-US" sz="2000" dirty="0">
                <a:solidFill>
                  <a:schemeClr val="tx1"/>
                </a:solidFill>
              </a:rPr>
              <a:t>600% increase in CO2 production, but only 29% increase in CO2 concentration in the </a:t>
            </a:r>
            <a:r>
              <a:rPr lang="en-US" sz="2000" dirty="0" smtClean="0">
                <a:solidFill>
                  <a:schemeClr val="tx1"/>
                </a:solidFill>
              </a:rPr>
              <a:t>atmosphere</a:t>
            </a:r>
          </a:p>
          <a:p>
            <a:pPr marL="457200" indent="-457200" algn="l">
              <a:buFont typeface="+mj-lt"/>
              <a:buAutoNum type="arabicPeriod"/>
            </a:pPr>
            <a:r>
              <a:rPr lang="en-US" sz="2000" dirty="0">
                <a:solidFill>
                  <a:schemeClr val="tx1"/>
                </a:solidFill>
              </a:rPr>
              <a:t># of new China/India Coal Fired power plants dwarfs what rest of world will remove </a:t>
            </a:r>
            <a:endParaRPr lang="en-US" sz="2000" dirty="0" smtClean="0">
              <a:solidFill>
                <a:schemeClr val="tx1"/>
              </a:solidFill>
            </a:endParaRPr>
          </a:p>
          <a:p>
            <a:pPr marL="457200" indent="-457200" algn="l">
              <a:buFont typeface="+mj-lt"/>
              <a:buAutoNum type="arabicPeriod"/>
            </a:pPr>
            <a:r>
              <a:rPr lang="en-US" sz="2000" dirty="0">
                <a:solidFill>
                  <a:schemeClr val="tx1"/>
                </a:solidFill>
              </a:rPr>
              <a:t>Proof that Man-Made Global Warming is Political </a:t>
            </a:r>
            <a:r>
              <a:rPr lang="en-US" sz="2000" dirty="0" smtClean="0">
                <a:solidFill>
                  <a:schemeClr val="tx1"/>
                </a:solidFill>
              </a:rPr>
              <a:t>Hype</a:t>
            </a:r>
          </a:p>
          <a:p>
            <a:pPr marL="457200" indent="-457200" algn="l">
              <a:buFont typeface="+mj-lt"/>
              <a:buAutoNum type="arabicPeriod"/>
            </a:pPr>
            <a:r>
              <a:rPr lang="en-US" sz="2000" dirty="0">
                <a:solidFill>
                  <a:schemeClr val="tx1"/>
                </a:solidFill>
              </a:rPr>
              <a:t>Conclusion:  What the Political Leaders should be worried about</a:t>
            </a:r>
            <a:endParaRPr lang="en-US" sz="2000" dirty="0" smtClean="0">
              <a:solidFill>
                <a:schemeClr val="tx1"/>
              </a:solidFill>
            </a:endParaRPr>
          </a:p>
          <a:p>
            <a:endParaRPr lang="en-US" dirty="0"/>
          </a:p>
        </p:txBody>
      </p:sp>
    </p:spTree>
    <p:extLst>
      <p:ext uri="{BB962C8B-B14F-4D97-AF65-F5344CB8AC3E}">
        <p14:creationId xmlns:p14="http://schemas.microsoft.com/office/powerpoint/2010/main" val="1307312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143000"/>
          </a:xfrm>
        </p:spPr>
        <p:txBody>
          <a:bodyPr>
            <a:normAutofit/>
          </a:bodyPr>
          <a:lstStyle/>
          <a:p>
            <a:r>
              <a:rPr lang="en-US" sz="3600" b="1" dirty="0" smtClean="0">
                <a:solidFill>
                  <a:srgbClr val="002060"/>
                </a:solidFill>
              </a:rPr>
              <a:t>Who is </a:t>
            </a:r>
            <a:r>
              <a:rPr lang="en-US" sz="3600" b="1" dirty="0">
                <a:solidFill>
                  <a:srgbClr val="0000FF"/>
                </a:solidFill>
              </a:rPr>
              <a:t>The </a:t>
            </a:r>
            <a:r>
              <a:rPr lang="en-US" sz="3600" b="1" dirty="0">
                <a:solidFill>
                  <a:srgbClr val="FF0000"/>
                </a:solidFill>
              </a:rPr>
              <a:t>USA</a:t>
            </a:r>
            <a:r>
              <a:rPr lang="en-US" sz="3600" b="1" dirty="0">
                <a:solidFill>
                  <a:srgbClr val="0000FF"/>
                </a:solidFill>
              </a:rPr>
              <a:t> Party </a:t>
            </a:r>
            <a:endParaRPr lang="en-US" sz="3600" b="1" dirty="0">
              <a:solidFill>
                <a:srgbClr val="002060"/>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theusaparty.com</a:t>
            </a:r>
            <a:endParaRPr lang="en-US">
              <a:solidFill>
                <a:prstClr val="black">
                  <a:tint val="75000"/>
                </a:prstClr>
              </a:solidFill>
            </a:endParaRPr>
          </a:p>
        </p:txBody>
      </p:sp>
      <p:sp>
        <p:nvSpPr>
          <p:cNvPr id="5" name="TextBox 4"/>
          <p:cNvSpPr txBox="1"/>
          <p:nvPr/>
        </p:nvSpPr>
        <p:spPr>
          <a:xfrm>
            <a:off x="381000" y="838200"/>
            <a:ext cx="8686800" cy="5940088"/>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0000FF"/>
                </a:solidFill>
              </a:rPr>
              <a:t>The </a:t>
            </a:r>
            <a:r>
              <a:rPr lang="en-US" sz="2000" b="1" dirty="0">
                <a:solidFill>
                  <a:srgbClr val="FF0000"/>
                </a:solidFill>
              </a:rPr>
              <a:t>USA</a:t>
            </a:r>
            <a:r>
              <a:rPr lang="en-US" sz="2000" b="1" dirty="0">
                <a:solidFill>
                  <a:srgbClr val="0000FF"/>
                </a:solidFill>
              </a:rPr>
              <a:t> Party </a:t>
            </a:r>
            <a:r>
              <a:rPr lang="en-US" sz="2000" dirty="0" smtClean="0">
                <a:solidFill>
                  <a:prstClr val="black"/>
                </a:solidFill>
              </a:rPr>
              <a:t>is grass-roots </a:t>
            </a:r>
            <a:r>
              <a:rPr lang="en-US" sz="2000" dirty="0">
                <a:solidFill>
                  <a:prstClr val="black"/>
                </a:solidFill>
              </a:rPr>
              <a:t>organization of Independent Voting Citizens who do not see any of the present political parties as providing a clear path to a better </a:t>
            </a:r>
            <a:r>
              <a:rPr lang="en-US" sz="2000" dirty="0" smtClean="0">
                <a:solidFill>
                  <a:prstClr val="black"/>
                </a:solidFill>
              </a:rPr>
              <a:t>America</a:t>
            </a:r>
            <a:endParaRPr lang="en-US" sz="2000" dirty="0">
              <a:solidFill>
                <a:prstClr val="black"/>
              </a:solidFill>
            </a:endParaRPr>
          </a:p>
          <a:p>
            <a:pPr marL="285750" indent="-285750">
              <a:buFont typeface="Arial" panose="020B0604020202020204" pitchFamily="34" charset="0"/>
              <a:buChar char="•"/>
            </a:pPr>
            <a:r>
              <a:rPr lang="en-US" sz="2000" b="1" dirty="0">
                <a:solidFill>
                  <a:srgbClr val="0000FF"/>
                </a:solidFill>
              </a:rPr>
              <a:t>The </a:t>
            </a:r>
            <a:r>
              <a:rPr lang="en-US" sz="2000" b="1" dirty="0">
                <a:solidFill>
                  <a:srgbClr val="FF0000"/>
                </a:solidFill>
              </a:rPr>
              <a:t>USA</a:t>
            </a:r>
            <a:r>
              <a:rPr lang="en-US" sz="2000" b="1" dirty="0">
                <a:solidFill>
                  <a:srgbClr val="0000FF"/>
                </a:solidFill>
              </a:rPr>
              <a:t> Party </a:t>
            </a:r>
            <a:r>
              <a:rPr lang="en-US" sz="2000" dirty="0" smtClean="0">
                <a:solidFill>
                  <a:prstClr val="black"/>
                </a:solidFill>
              </a:rPr>
              <a:t>grew </a:t>
            </a:r>
            <a:r>
              <a:rPr lang="en-US" sz="2000" dirty="0">
                <a:solidFill>
                  <a:prstClr val="black"/>
                </a:solidFill>
              </a:rPr>
              <a:t>out of </a:t>
            </a:r>
            <a:r>
              <a:rPr lang="en-US" sz="2000" dirty="0" smtClean="0">
                <a:solidFill>
                  <a:prstClr val="black"/>
                </a:solidFill>
              </a:rPr>
              <a:t>frustration of:</a:t>
            </a:r>
          </a:p>
          <a:p>
            <a:pPr marL="742950" lvl="1" indent="-285750">
              <a:buFont typeface="Arial" panose="020B0604020202020204" pitchFamily="34" charset="0"/>
              <a:buChar char="•"/>
            </a:pPr>
            <a:r>
              <a:rPr lang="en-US" sz="2000" dirty="0" smtClean="0">
                <a:solidFill>
                  <a:prstClr val="black"/>
                </a:solidFill>
              </a:rPr>
              <a:t>Two </a:t>
            </a:r>
            <a:r>
              <a:rPr lang="en-US" sz="2000" dirty="0">
                <a:solidFill>
                  <a:prstClr val="black"/>
                </a:solidFill>
              </a:rPr>
              <a:t>of </a:t>
            </a:r>
            <a:r>
              <a:rPr lang="en-US" sz="2000" dirty="0" smtClean="0">
                <a:solidFill>
                  <a:prstClr val="black"/>
                </a:solidFill>
              </a:rPr>
              <a:t>worst </a:t>
            </a:r>
            <a:r>
              <a:rPr lang="en-US" sz="2000" dirty="0">
                <a:solidFill>
                  <a:prstClr val="black"/>
                </a:solidFill>
              </a:rPr>
              <a:t>US Presidents (Bush &amp; Obama) </a:t>
            </a:r>
            <a:r>
              <a:rPr lang="en-US" sz="2000" dirty="0" smtClean="0">
                <a:solidFill>
                  <a:prstClr val="black"/>
                </a:solidFill>
              </a:rPr>
              <a:t>that spent </a:t>
            </a:r>
            <a:r>
              <a:rPr lang="en-US" sz="2000" dirty="0">
                <a:solidFill>
                  <a:prstClr val="black"/>
                </a:solidFill>
              </a:rPr>
              <a:t>vast sums of </a:t>
            </a:r>
            <a:r>
              <a:rPr lang="en-US" sz="2000" dirty="0" smtClean="0">
                <a:solidFill>
                  <a:prstClr val="black"/>
                </a:solidFill>
              </a:rPr>
              <a:t> </a:t>
            </a:r>
            <a:r>
              <a:rPr lang="en-US" sz="2000" dirty="0">
                <a:solidFill>
                  <a:prstClr val="black"/>
                </a:solidFill>
              </a:rPr>
              <a:t>American wealth on </a:t>
            </a:r>
            <a:r>
              <a:rPr lang="en-US" sz="2000" dirty="0" smtClean="0">
                <a:solidFill>
                  <a:prstClr val="black"/>
                </a:solidFill>
              </a:rPr>
              <a:t>2 </a:t>
            </a:r>
            <a:r>
              <a:rPr lang="en-US" sz="2000" dirty="0">
                <a:solidFill>
                  <a:prstClr val="black"/>
                </a:solidFill>
              </a:rPr>
              <a:t>meaningless wars </a:t>
            </a:r>
            <a:r>
              <a:rPr lang="en-US" sz="2000" dirty="0" smtClean="0">
                <a:solidFill>
                  <a:prstClr val="black"/>
                </a:solidFill>
              </a:rPr>
              <a:t>&amp; </a:t>
            </a:r>
            <a:r>
              <a:rPr lang="en-US" sz="2000" dirty="0">
                <a:solidFill>
                  <a:prstClr val="black"/>
                </a:solidFill>
              </a:rPr>
              <a:t>government giveaways.  </a:t>
            </a:r>
          </a:p>
          <a:p>
            <a:pPr marL="742950" lvl="1" indent="-285750">
              <a:buFont typeface="Arial" panose="020B0604020202020204" pitchFamily="34" charset="0"/>
              <a:buChar char="•"/>
            </a:pPr>
            <a:r>
              <a:rPr lang="en-US" sz="2000" dirty="0" smtClean="0">
                <a:solidFill>
                  <a:prstClr val="black"/>
                </a:solidFill>
              </a:rPr>
              <a:t>Petty </a:t>
            </a:r>
            <a:r>
              <a:rPr lang="en-US" sz="2000" dirty="0">
                <a:solidFill>
                  <a:prstClr val="black"/>
                </a:solidFill>
              </a:rPr>
              <a:t>bickering between the two major parties and </a:t>
            </a:r>
            <a:endParaRPr lang="en-US" sz="2000" dirty="0" smtClean="0">
              <a:solidFill>
                <a:prstClr val="black"/>
              </a:solidFill>
            </a:endParaRPr>
          </a:p>
          <a:p>
            <a:pPr marL="742950" lvl="1" indent="-285750">
              <a:buFont typeface="Arial" panose="020B0604020202020204" pitchFamily="34" charset="0"/>
              <a:buChar char="•"/>
            </a:pPr>
            <a:r>
              <a:rPr lang="en-US" sz="2000" b="1" dirty="0" smtClean="0">
                <a:solidFill>
                  <a:srgbClr val="FF0000"/>
                </a:solidFill>
              </a:rPr>
              <a:t>Cheers </a:t>
            </a:r>
            <a:r>
              <a:rPr lang="en-US" sz="2000" b="1" dirty="0">
                <a:solidFill>
                  <a:srgbClr val="FF0000"/>
                </a:solidFill>
              </a:rPr>
              <a:t>this President gave to </a:t>
            </a:r>
            <a:r>
              <a:rPr lang="en-US" sz="2000" b="1" dirty="0" smtClean="0">
                <a:solidFill>
                  <a:srgbClr val="FF0000"/>
                </a:solidFill>
              </a:rPr>
              <a:t>a world </a:t>
            </a:r>
            <a:r>
              <a:rPr lang="en-US" sz="2000" b="1" dirty="0">
                <a:solidFill>
                  <a:srgbClr val="FF0000"/>
                </a:solidFill>
              </a:rPr>
              <a:t>leader while that leader insulted American Laws and our US Constitution in our own Capital Building </a:t>
            </a:r>
            <a:r>
              <a:rPr lang="en-US" sz="2000" dirty="0">
                <a:solidFill>
                  <a:prstClr val="black"/>
                </a:solidFill>
              </a:rPr>
              <a:t>on 20MAY2010! (Go to Immigration in </a:t>
            </a:r>
            <a:r>
              <a:rPr lang="en-US" sz="2000" dirty="0" smtClean="0">
                <a:solidFill>
                  <a:prstClr val="black"/>
                </a:solidFill>
              </a:rPr>
              <a:t>Policy </a:t>
            </a:r>
            <a:r>
              <a:rPr lang="en-US" sz="2000" dirty="0">
                <a:solidFill>
                  <a:prstClr val="black"/>
                </a:solidFill>
              </a:rPr>
              <a:t>page to read </a:t>
            </a:r>
            <a:r>
              <a:rPr lang="en-US" sz="2000" dirty="0" smtClean="0">
                <a:solidFill>
                  <a:prstClr val="black"/>
                </a:solidFill>
              </a:rPr>
              <a:t>the </a:t>
            </a:r>
            <a:r>
              <a:rPr lang="en-US" sz="2000" dirty="0">
                <a:solidFill>
                  <a:prstClr val="black"/>
                </a:solidFill>
              </a:rPr>
              <a:t>Great Insult</a:t>
            </a:r>
            <a:r>
              <a:rPr lang="en-US" sz="2000" dirty="0" smtClean="0">
                <a:solidFill>
                  <a:prstClr val="black"/>
                </a:solidFill>
              </a:rPr>
              <a:t>.)</a:t>
            </a:r>
          </a:p>
          <a:p>
            <a:pPr marL="285750" indent="-285750">
              <a:buFont typeface="Arial" panose="020B0604020202020204" pitchFamily="34" charset="0"/>
              <a:buChar char="•"/>
            </a:pPr>
            <a:r>
              <a:rPr lang="en-US" sz="2000" dirty="0">
                <a:solidFill>
                  <a:prstClr val="black"/>
                </a:solidFill>
              </a:rPr>
              <a:t>The federal government should be </a:t>
            </a:r>
            <a:r>
              <a:rPr lang="en-US" sz="2000" b="1" dirty="0">
                <a:solidFill>
                  <a:srgbClr val="FF0000"/>
                </a:solidFill>
              </a:rPr>
              <a:t>inspiring, guiding, and assisting</a:t>
            </a:r>
            <a:r>
              <a:rPr lang="en-US" sz="2000" dirty="0">
                <a:solidFill>
                  <a:srgbClr val="FF0000"/>
                </a:solidFill>
              </a:rPr>
              <a:t> </a:t>
            </a:r>
            <a:r>
              <a:rPr lang="en-US" sz="2000" dirty="0">
                <a:solidFill>
                  <a:prstClr val="black"/>
                </a:solidFill>
              </a:rPr>
              <a:t>its citizens to do the nearly impossible; instead our government is inspiring its citizens to ask for more handouts. </a:t>
            </a:r>
            <a:endParaRPr lang="en-US" sz="2000" dirty="0" smtClean="0">
              <a:solidFill>
                <a:prstClr val="black"/>
              </a:solidFill>
            </a:endParaRPr>
          </a:p>
          <a:p>
            <a:pPr marL="285750" indent="-285750">
              <a:buFont typeface="Arial" panose="020B0604020202020204" pitchFamily="34" charset="0"/>
              <a:buChar char="•"/>
            </a:pPr>
            <a:r>
              <a:rPr lang="en-US" sz="2000" b="1" dirty="0" smtClean="0">
                <a:solidFill>
                  <a:srgbClr val="0000FF"/>
                </a:solidFill>
              </a:rPr>
              <a:t>The </a:t>
            </a:r>
            <a:r>
              <a:rPr lang="en-US" sz="2000" b="1" dirty="0">
                <a:solidFill>
                  <a:srgbClr val="FF0000"/>
                </a:solidFill>
              </a:rPr>
              <a:t>USA</a:t>
            </a:r>
            <a:r>
              <a:rPr lang="en-US" sz="2000" b="1" dirty="0">
                <a:solidFill>
                  <a:srgbClr val="0000FF"/>
                </a:solidFill>
              </a:rPr>
              <a:t> Party </a:t>
            </a:r>
            <a:r>
              <a:rPr lang="en-US" sz="2000" dirty="0" smtClean="0">
                <a:solidFill>
                  <a:prstClr val="black"/>
                </a:solidFill>
              </a:rPr>
              <a:t>was founded in Kentucky by an aerospace engineer (and several silent patriots) &amp; inspired by YMCA’s Kentucky Youth Assembly</a:t>
            </a:r>
          </a:p>
          <a:p>
            <a:pPr marL="285750" indent="-285750">
              <a:buFont typeface="Arial" panose="020B0604020202020204" pitchFamily="34" charset="0"/>
              <a:buChar char="•"/>
            </a:pPr>
            <a:r>
              <a:rPr lang="en-US" sz="2000" dirty="0" smtClean="0">
                <a:solidFill>
                  <a:prstClr val="black"/>
                </a:solidFill>
              </a:rPr>
              <a:t>Because other founding members of </a:t>
            </a:r>
            <a:r>
              <a:rPr lang="en-US" sz="2000" b="1" dirty="0">
                <a:solidFill>
                  <a:srgbClr val="0000FF"/>
                </a:solidFill>
              </a:rPr>
              <a:t>The </a:t>
            </a:r>
            <a:r>
              <a:rPr lang="en-US" sz="2000" b="1" dirty="0">
                <a:solidFill>
                  <a:srgbClr val="FF0000"/>
                </a:solidFill>
              </a:rPr>
              <a:t>USA</a:t>
            </a:r>
            <a:r>
              <a:rPr lang="en-US" sz="2000" b="1" dirty="0">
                <a:solidFill>
                  <a:srgbClr val="0000FF"/>
                </a:solidFill>
              </a:rPr>
              <a:t> Party </a:t>
            </a:r>
            <a:r>
              <a:rPr lang="en-US" sz="2000" dirty="0" smtClean="0">
                <a:solidFill>
                  <a:prstClr val="black"/>
                </a:solidFill>
              </a:rPr>
              <a:t>may have positions with the federal government or other situations where they desire to </a:t>
            </a:r>
            <a:r>
              <a:rPr lang="en-US" sz="2000" dirty="0">
                <a:solidFill>
                  <a:prstClr val="black"/>
                </a:solidFill>
              </a:rPr>
              <a:t>be anonymous, </a:t>
            </a:r>
            <a:r>
              <a:rPr lang="en-US" sz="2000" dirty="0" smtClean="0">
                <a:solidFill>
                  <a:prstClr val="black"/>
                </a:solidFill>
              </a:rPr>
              <a:t>only Doug Thorpe will be listed as the author on all official </a:t>
            </a:r>
            <a:r>
              <a:rPr lang="en-US" sz="2000" b="1" dirty="0">
                <a:solidFill>
                  <a:srgbClr val="0000FF"/>
                </a:solidFill>
              </a:rPr>
              <a:t>The </a:t>
            </a:r>
            <a:r>
              <a:rPr lang="en-US" sz="2000" b="1" dirty="0">
                <a:solidFill>
                  <a:srgbClr val="FF0000"/>
                </a:solidFill>
              </a:rPr>
              <a:t>USA</a:t>
            </a:r>
            <a:r>
              <a:rPr lang="en-US" sz="2000" b="1" dirty="0">
                <a:solidFill>
                  <a:srgbClr val="0000FF"/>
                </a:solidFill>
              </a:rPr>
              <a:t> </a:t>
            </a:r>
            <a:r>
              <a:rPr lang="en-US" sz="2000" b="1" dirty="0" smtClean="0">
                <a:solidFill>
                  <a:srgbClr val="0000FF"/>
                </a:solidFill>
              </a:rPr>
              <a:t>Party.com </a:t>
            </a:r>
            <a:r>
              <a:rPr lang="en-US" sz="2000" dirty="0" smtClean="0">
                <a:solidFill>
                  <a:prstClr val="black"/>
                </a:solidFill>
              </a:rPr>
              <a:t>documents.</a:t>
            </a:r>
            <a:endParaRPr lang="en-US" sz="2400" dirty="0">
              <a:solidFill>
                <a:prstClr val="black"/>
              </a:solidFill>
            </a:endParaRPr>
          </a:p>
        </p:txBody>
      </p:sp>
    </p:spTree>
    <p:extLst>
      <p:ext uri="{BB962C8B-B14F-4D97-AF65-F5344CB8AC3E}">
        <p14:creationId xmlns:p14="http://schemas.microsoft.com/office/powerpoint/2010/main" val="168051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04" y="-76200"/>
            <a:ext cx="8666562" cy="838200"/>
          </a:xfrm>
        </p:spPr>
        <p:txBody>
          <a:bodyPr>
            <a:normAutofit/>
          </a:bodyPr>
          <a:lstStyle/>
          <a:p>
            <a:r>
              <a:rPr lang="en-US" sz="2800" b="1" dirty="0" smtClean="0">
                <a:solidFill>
                  <a:srgbClr val="002060"/>
                </a:solidFill>
              </a:rPr>
              <a:t>Earth has always been much warmer than today</a:t>
            </a:r>
            <a:endParaRPr lang="en-US" sz="2200" b="1" dirty="0">
              <a:solidFill>
                <a:srgbClr val="002060"/>
              </a:solidFill>
            </a:endParaRPr>
          </a:p>
        </p:txBody>
      </p:sp>
      <p:sp>
        <p:nvSpPr>
          <p:cNvPr id="4" name="Footer Placeholder 3"/>
          <p:cNvSpPr>
            <a:spLocks noGrp="1"/>
          </p:cNvSpPr>
          <p:nvPr>
            <p:ph type="ftr" sz="quarter" idx="11"/>
          </p:nvPr>
        </p:nvSpPr>
        <p:spPr/>
        <p:txBody>
          <a:bodyPr/>
          <a:lstStyle/>
          <a:p>
            <a:r>
              <a:rPr lang="en-US" dirty="0" smtClean="0"/>
              <a:t>theusaparty.com</a:t>
            </a:r>
            <a:endParaRPr lang="en-US" dirty="0"/>
          </a:p>
        </p:txBody>
      </p:sp>
      <p:sp>
        <p:nvSpPr>
          <p:cNvPr id="11" name="Content Placeholder 2"/>
          <p:cNvSpPr txBox="1">
            <a:spLocks/>
          </p:cNvSpPr>
          <p:nvPr/>
        </p:nvSpPr>
        <p:spPr>
          <a:xfrm>
            <a:off x="245165" y="5638800"/>
            <a:ext cx="8610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smtClean="0"/>
          </a:p>
        </p:txBody>
      </p:sp>
      <p:sp>
        <p:nvSpPr>
          <p:cNvPr id="7" name="TextBox 6"/>
          <p:cNvSpPr txBox="1"/>
          <p:nvPr/>
        </p:nvSpPr>
        <p:spPr>
          <a:xfrm>
            <a:off x="105102" y="609600"/>
            <a:ext cx="8779565"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Global Warming is a return of normalcy.</a:t>
            </a:r>
          </a:p>
          <a:p>
            <a:pPr marL="285750" indent="-285750">
              <a:buFont typeface="Arial" panose="020B0604020202020204" pitchFamily="34" charset="0"/>
              <a:buChar char="•"/>
            </a:pPr>
            <a:r>
              <a:rPr lang="en-US" dirty="0" smtClean="0"/>
              <a:t>Earth's </a:t>
            </a:r>
            <a:r>
              <a:rPr lang="en-US" dirty="0"/>
              <a:t>surface has always been much warmer than today except </a:t>
            </a:r>
            <a:r>
              <a:rPr lang="en-US" dirty="0" smtClean="0"/>
              <a:t>during global ice ages (around </a:t>
            </a:r>
            <a:r>
              <a:rPr lang="en-US" dirty="0"/>
              <a:t>300 million years </a:t>
            </a:r>
            <a:r>
              <a:rPr lang="en-US" dirty="0" smtClean="0"/>
              <a:t>ago) </a:t>
            </a:r>
            <a:r>
              <a:rPr lang="en-US" dirty="0"/>
              <a:t>and </a:t>
            </a:r>
            <a:r>
              <a:rPr lang="en-US" dirty="0" smtClean="0"/>
              <a:t>the last 3 million years when South America connected to North America </a:t>
            </a:r>
            <a:r>
              <a:rPr lang="en-US" dirty="0"/>
              <a:t>(ending the Central America Seaway) </a:t>
            </a:r>
            <a:endParaRPr lang="en-US" dirty="0" smtClean="0"/>
          </a:p>
          <a:p>
            <a:pPr marL="285750" indent="-285750">
              <a:buFont typeface="Arial" panose="020B0604020202020204" pitchFamily="34" charset="0"/>
              <a:buChar char="•"/>
            </a:pPr>
            <a:r>
              <a:rPr lang="en-US" dirty="0" smtClean="0"/>
              <a:t>The temperature at the poles was nearly the same as at the equator.                </a:t>
            </a:r>
          </a:p>
          <a:p>
            <a:pPr marL="285750" indent="-285750">
              <a:buFont typeface="Arial" panose="020B0604020202020204" pitchFamily="34" charset="0"/>
              <a:buChar char="•"/>
            </a:pPr>
            <a:r>
              <a:rPr lang="en-US" dirty="0" smtClean="0"/>
              <a:t>In the chart below, you can see that 55 million years ago (at the end of the dinosaurs), the planet was 14 deg C warmer than today</a:t>
            </a:r>
          </a:p>
          <a:p>
            <a:pPr marL="285750" indent="-285750">
              <a:buFont typeface="Arial" panose="020B0604020202020204" pitchFamily="34" charset="0"/>
              <a:buChar char="•"/>
            </a:pPr>
            <a:r>
              <a:rPr lang="en-US" dirty="0" smtClean="0"/>
              <a:t>Note</a:t>
            </a:r>
            <a:r>
              <a:rPr lang="en-US" dirty="0"/>
              <a:t>:  The bottom axis (X) changes to ever increasing time as you go from </a:t>
            </a:r>
            <a:r>
              <a:rPr lang="en-US" u="sng" dirty="0"/>
              <a:t>right to left</a:t>
            </a:r>
            <a:r>
              <a:rPr lang="en-US" dirty="0"/>
              <a:t> on the chart; so 5,000 years on the far right side of the chart is equal in x-distance as much as 100 million years on the far left of the chart</a:t>
            </a:r>
            <a:endParaRPr lang="en-US" dirty="0" smtClean="0"/>
          </a:p>
        </p:txBody>
      </p:sp>
      <p:pic>
        <p:nvPicPr>
          <p:cNvPr id="9" name="Picture 8" descr="http://upload.wikimedia.org/wikipedia/commons/f/f5/All_palaeotemp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9" y="3373377"/>
            <a:ext cx="9067801" cy="3037490"/>
          </a:xfrm>
          <a:prstGeom prst="rect">
            <a:avLst/>
          </a:prstGeom>
          <a:noFill/>
          <a:ln>
            <a:noFill/>
          </a:ln>
        </p:spPr>
      </p:pic>
    </p:spTree>
    <p:extLst>
      <p:ext uri="{BB962C8B-B14F-4D97-AF65-F5344CB8AC3E}">
        <p14:creationId xmlns:p14="http://schemas.microsoft.com/office/powerpoint/2010/main" val="1576474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04" y="-76200"/>
            <a:ext cx="8666562" cy="838200"/>
          </a:xfrm>
        </p:spPr>
        <p:txBody>
          <a:bodyPr>
            <a:normAutofit/>
          </a:bodyPr>
          <a:lstStyle/>
          <a:p>
            <a:r>
              <a:rPr lang="en-US" sz="2800" b="1" dirty="0" smtClean="0">
                <a:solidFill>
                  <a:srgbClr val="002060"/>
                </a:solidFill>
              </a:rPr>
              <a:t>A runaway Greenhouse Effect is Impossible</a:t>
            </a:r>
            <a:endParaRPr lang="en-US" sz="2200" b="1" dirty="0">
              <a:solidFill>
                <a:srgbClr val="002060"/>
              </a:solidFill>
            </a:endParaRPr>
          </a:p>
        </p:txBody>
      </p:sp>
      <p:sp>
        <p:nvSpPr>
          <p:cNvPr id="3" name="Content Placeholder 2"/>
          <p:cNvSpPr>
            <a:spLocks noGrp="1"/>
          </p:cNvSpPr>
          <p:nvPr>
            <p:ph idx="1"/>
          </p:nvPr>
        </p:nvSpPr>
        <p:spPr>
          <a:xfrm>
            <a:off x="105102" y="2516327"/>
            <a:ext cx="4471638" cy="4114800"/>
          </a:xfrm>
        </p:spPr>
        <p:txBody>
          <a:bodyPr>
            <a:normAutofit lnSpcReduction="10000"/>
          </a:bodyPr>
          <a:lstStyle/>
          <a:p>
            <a:pPr marL="0" marR="0" indent="457200">
              <a:spcBef>
                <a:spcPts val="0"/>
              </a:spcBef>
              <a:spcAft>
                <a:spcPts val="0"/>
              </a:spcAft>
            </a:pPr>
            <a:r>
              <a:rPr lang="en-US" sz="1800" dirty="0">
                <a:ea typeface="MS Mincho"/>
                <a:cs typeface="Times New Roman"/>
              </a:rPr>
              <a:t>In the first 600 million years of the earth’s history, there wasn’t any organic life forms to bind the CO2 gas and as a result there wasn’t any Organic Settlements, such as:</a:t>
            </a:r>
          </a:p>
          <a:p>
            <a:pPr lvl="0">
              <a:spcBef>
                <a:spcPts val="0"/>
              </a:spcBef>
              <a:buFont typeface="Symbol"/>
              <a:buChar char=""/>
            </a:pPr>
            <a:r>
              <a:rPr lang="en-US" sz="1800" dirty="0">
                <a:ea typeface="MS Mincho"/>
                <a:cs typeface="Times New Roman"/>
              </a:rPr>
              <a:t>Limestone</a:t>
            </a:r>
          </a:p>
          <a:p>
            <a:pPr lvl="0">
              <a:spcBef>
                <a:spcPts val="0"/>
              </a:spcBef>
              <a:buFont typeface="Symbol"/>
              <a:buChar char=""/>
            </a:pPr>
            <a:r>
              <a:rPr lang="en-US" sz="1800" dirty="0">
                <a:ea typeface="MS Mincho"/>
                <a:cs typeface="Times New Roman"/>
              </a:rPr>
              <a:t>marble</a:t>
            </a:r>
          </a:p>
          <a:p>
            <a:pPr lvl="0">
              <a:spcBef>
                <a:spcPts val="0"/>
              </a:spcBef>
              <a:buFont typeface="Symbol"/>
              <a:buChar char=""/>
            </a:pPr>
            <a:r>
              <a:rPr lang="en-US" sz="1800" dirty="0">
                <a:ea typeface="MS Mincho"/>
                <a:cs typeface="Times New Roman"/>
              </a:rPr>
              <a:t>Calcite</a:t>
            </a:r>
          </a:p>
          <a:p>
            <a:pPr lvl="0">
              <a:spcBef>
                <a:spcPts val="0"/>
              </a:spcBef>
              <a:buFont typeface="Symbol"/>
              <a:buChar char=""/>
            </a:pPr>
            <a:r>
              <a:rPr lang="en-US" sz="1800" dirty="0">
                <a:ea typeface="MS Mincho"/>
                <a:cs typeface="Times New Roman"/>
              </a:rPr>
              <a:t>Coral</a:t>
            </a:r>
          </a:p>
          <a:p>
            <a:pPr lvl="0">
              <a:spcBef>
                <a:spcPts val="0"/>
              </a:spcBef>
              <a:buFont typeface="Symbol"/>
              <a:buChar char=""/>
            </a:pPr>
            <a:r>
              <a:rPr lang="en-US" sz="1800" dirty="0">
                <a:ea typeface="MS Mincho"/>
                <a:cs typeface="Times New Roman"/>
              </a:rPr>
              <a:t>Peat</a:t>
            </a:r>
          </a:p>
          <a:p>
            <a:pPr lvl="0">
              <a:spcBef>
                <a:spcPts val="0"/>
              </a:spcBef>
              <a:buFont typeface="Symbol"/>
              <a:buChar char=""/>
            </a:pPr>
            <a:r>
              <a:rPr lang="en-US" sz="1800" dirty="0">
                <a:ea typeface="MS Mincho"/>
                <a:cs typeface="Times New Roman"/>
              </a:rPr>
              <a:t>Coal</a:t>
            </a:r>
          </a:p>
          <a:p>
            <a:pPr lvl="0">
              <a:spcBef>
                <a:spcPts val="0"/>
              </a:spcBef>
              <a:buFont typeface="Symbol"/>
              <a:buChar char=""/>
            </a:pPr>
            <a:r>
              <a:rPr lang="en-US" sz="1800" dirty="0">
                <a:ea typeface="MS Mincho"/>
                <a:cs typeface="Times New Roman"/>
              </a:rPr>
              <a:t>Oil</a:t>
            </a:r>
          </a:p>
          <a:p>
            <a:pPr lvl="0">
              <a:spcBef>
                <a:spcPts val="0"/>
              </a:spcBef>
              <a:buFont typeface="Symbol"/>
              <a:buChar char=""/>
            </a:pPr>
            <a:r>
              <a:rPr lang="en-US" sz="1800" dirty="0">
                <a:ea typeface="MS Mincho"/>
                <a:cs typeface="Times New Roman"/>
              </a:rPr>
              <a:t>Natural gas or </a:t>
            </a:r>
          </a:p>
          <a:p>
            <a:pPr lvl="0">
              <a:spcBef>
                <a:spcPts val="0"/>
              </a:spcBef>
              <a:buFont typeface="Symbol"/>
              <a:buChar char=""/>
            </a:pPr>
            <a:r>
              <a:rPr lang="en-US" sz="1800" dirty="0">
                <a:ea typeface="MS Mincho"/>
                <a:cs typeface="Times New Roman"/>
              </a:rPr>
              <a:t>Rain forest (or ANY plants and trees of any kind for that matter)</a:t>
            </a:r>
          </a:p>
        </p:txBody>
      </p:sp>
      <p:sp>
        <p:nvSpPr>
          <p:cNvPr id="4" name="Footer Placeholder 3"/>
          <p:cNvSpPr>
            <a:spLocks noGrp="1"/>
          </p:cNvSpPr>
          <p:nvPr>
            <p:ph type="ftr" sz="quarter" idx="11"/>
          </p:nvPr>
        </p:nvSpPr>
        <p:spPr/>
        <p:txBody>
          <a:bodyPr/>
          <a:lstStyle/>
          <a:p>
            <a:r>
              <a:rPr lang="en-US" dirty="0" smtClean="0"/>
              <a:t>theusaparty.com</a:t>
            </a:r>
            <a:endParaRPr lang="en-US" dirty="0"/>
          </a:p>
        </p:txBody>
      </p:sp>
      <p:sp>
        <p:nvSpPr>
          <p:cNvPr id="11" name="Content Placeholder 2"/>
          <p:cNvSpPr txBox="1">
            <a:spLocks/>
          </p:cNvSpPr>
          <p:nvPr/>
        </p:nvSpPr>
        <p:spPr>
          <a:xfrm>
            <a:off x="245165" y="5638800"/>
            <a:ext cx="8610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smtClean="0"/>
          </a:p>
        </p:txBody>
      </p:sp>
      <p:sp>
        <p:nvSpPr>
          <p:cNvPr id="7" name="TextBox 6"/>
          <p:cNvSpPr txBox="1"/>
          <p:nvPr/>
        </p:nvSpPr>
        <p:spPr>
          <a:xfrm>
            <a:off x="0" y="609600"/>
            <a:ext cx="8779565"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Earth is 4.57 Billion year old.</a:t>
            </a:r>
          </a:p>
          <a:p>
            <a:pPr marL="285750" indent="-285750">
              <a:buFont typeface="Arial" panose="020B0604020202020204" pitchFamily="34" charset="0"/>
              <a:buChar char="•"/>
            </a:pPr>
            <a:r>
              <a:rPr lang="en-US" dirty="0" smtClean="0"/>
              <a:t>In first 600 million years, the earth’s atmosphere resembled that of Venus. Yet, it transformed as biomatter took CO2 out of the atmosphere.</a:t>
            </a:r>
          </a:p>
          <a:p>
            <a:pPr marL="285750" indent="-285750">
              <a:buFont typeface="Arial" panose="020B0604020202020204" pitchFamily="34" charset="0"/>
              <a:buChar char="•"/>
            </a:pPr>
            <a:r>
              <a:rPr lang="en-US" dirty="0" smtClean="0"/>
              <a:t>So </a:t>
            </a:r>
            <a:r>
              <a:rPr lang="en-US" dirty="0"/>
              <a:t>how in the hell will earth turn into Venus </a:t>
            </a:r>
            <a:r>
              <a:rPr lang="en-US" b="1" u="sng" dirty="0"/>
              <a:t>now</a:t>
            </a:r>
            <a:r>
              <a:rPr lang="en-US" dirty="0"/>
              <a:t> if we burn all of the fossil fuels and boil all of the methane and CO2 out of the ocean when nearly 98% of all carbon on the earth’s crust (78 million GTC) is tied up in limestone, marble, and calcite?  </a:t>
            </a:r>
          </a:p>
        </p:txBody>
      </p:sp>
      <p:pic>
        <p:nvPicPr>
          <p:cNvPr id="9" name="Picture 8"/>
          <p:cNvPicPr/>
          <p:nvPr/>
        </p:nvPicPr>
        <p:blipFill rotWithShape="1">
          <a:blip r:embed="rId3" cstate="print">
            <a:extLst>
              <a:ext uri="{28A0092B-C50C-407E-A947-70E740481C1C}">
                <a14:useLocalDpi xmlns:a14="http://schemas.microsoft.com/office/drawing/2010/main" val="0"/>
              </a:ext>
            </a:extLst>
          </a:blip>
          <a:srcRect/>
          <a:stretch/>
        </p:blipFill>
        <p:spPr bwMode="auto">
          <a:xfrm>
            <a:off x="4389782" y="2363926"/>
            <a:ext cx="4738453" cy="44940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4207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04" y="-76200"/>
            <a:ext cx="8666562" cy="838200"/>
          </a:xfrm>
        </p:spPr>
        <p:txBody>
          <a:bodyPr>
            <a:normAutofit/>
          </a:bodyPr>
          <a:lstStyle/>
          <a:p>
            <a:r>
              <a:rPr lang="en-US" sz="2800" b="1" dirty="0" smtClean="0">
                <a:solidFill>
                  <a:srgbClr val="002060"/>
                </a:solidFill>
              </a:rPr>
              <a:t>CO2 in atmosphere is </a:t>
            </a:r>
            <a:r>
              <a:rPr lang="en-US" sz="2800" b="1" u="sng" dirty="0" smtClean="0">
                <a:solidFill>
                  <a:srgbClr val="002060"/>
                </a:solidFill>
              </a:rPr>
              <a:t>Least</a:t>
            </a:r>
            <a:r>
              <a:rPr lang="en-US" sz="2800" b="1" dirty="0" smtClean="0">
                <a:solidFill>
                  <a:srgbClr val="002060"/>
                </a:solidFill>
              </a:rPr>
              <a:t> amount in 500 million years</a:t>
            </a:r>
            <a:endParaRPr lang="en-US" sz="2200" b="1" dirty="0">
              <a:solidFill>
                <a:srgbClr val="002060"/>
              </a:solidFill>
            </a:endParaRPr>
          </a:p>
        </p:txBody>
      </p:sp>
      <p:sp>
        <p:nvSpPr>
          <p:cNvPr id="3" name="Content Placeholder 2"/>
          <p:cNvSpPr>
            <a:spLocks noGrp="1"/>
          </p:cNvSpPr>
          <p:nvPr>
            <p:ph idx="1"/>
          </p:nvPr>
        </p:nvSpPr>
        <p:spPr>
          <a:xfrm>
            <a:off x="0" y="2239328"/>
            <a:ext cx="3352800" cy="3581400"/>
          </a:xfrm>
        </p:spPr>
        <p:txBody>
          <a:bodyPr>
            <a:normAutofit/>
          </a:bodyPr>
          <a:lstStyle/>
          <a:p>
            <a:r>
              <a:rPr lang="en-US" sz="1800" dirty="0"/>
              <a:t>Two Global ice ages (frozen equator) occurred (300 &amp; 400 million years ago) while the amount of CO2 in the atmosphere exceeded 2,000 ppm</a:t>
            </a:r>
            <a:r>
              <a:rPr lang="en-US" sz="1800" dirty="0" smtClean="0"/>
              <a:t>.</a:t>
            </a:r>
            <a:endParaRPr lang="en-US" sz="1800" dirty="0"/>
          </a:p>
        </p:txBody>
      </p:sp>
      <p:sp>
        <p:nvSpPr>
          <p:cNvPr id="4" name="Footer Placeholder 3"/>
          <p:cNvSpPr>
            <a:spLocks noGrp="1"/>
          </p:cNvSpPr>
          <p:nvPr>
            <p:ph type="ftr" sz="quarter" idx="11"/>
          </p:nvPr>
        </p:nvSpPr>
        <p:spPr/>
        <p:txBody>
          <a:bodyPr/>
          <a:lstStyle/>
          <a:p>
            <a:r>
              <a:rPr lang="en-US" dirty="0" smtClean="0"/>
              <a:t>theusaparty.com</a:t>
            </a:r>
            <a:endParaRPr lang="en-US" dirty="0"/>
          </a:p>
        </p:txBody>
      </p:sp>
      <p:sp>
        <p:nvSpPr>
          <p:cNvPr id="11" name="Content Placeholder 2"/>
          <p:cNvSpPr txBox="1">
            <a:spLocks/>
          </p:cNvSpPr>
          <p:nvPr/>
        </p:nvSpPr>
        <p:spPr>
          <a:xfrm>
            <a:off x="245165" y="5638800"/>
            <a:ext cx="8610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smtClean="0"/>
          </a:p>
        </p:txBody>
      </p:sp>
      <p:sp>
        <p:nvSpPr>
          <p:cNvPr id="7" name="TextBox 6"/>
          <p:cNvSpPr txBox="1"/>
          <p:nvPr/>
        </p:nvSpPr>
        <p:spPr>
          <a:xfrm>
            <a:off x="76199" y="762000"/>
            <a:ext cx="8779565"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world has always had more CO2 than today.  In fact, the atmosphere </a:t>
            </a:r>
            <a:r>
              <a:rPr lang="en-US" dirty="0"/>
              <a:t>was as much as 5% </a:t>
            </a:r>
            <a:r>
              <a:rPr lang="en-US" dirty="0" smtClean="0"/>
              <a:t>to </a:t>
            </a:r>
            <a:r>
              <a:rPr lang="en-US" dirty="0"/>
              <a:t>7% </a:t>
            </a:r>
            <a:r>
              <a:rPr lang="en-US" dirty="0" smtClean="0"/>
              <a:t>(70,000 ppm) CO2 </a:t>
            </a:r>
            <a:r>
              <a:rPr lang="en-US" dirty="0"/>
              <a:t>within the last 600 million </a:t>
            </a:r>
            <a:r>
              <a:rPr lang="en-US" dirty="0" smtClean="0"/>
              <a:t>years, instead of the measly 400 ppm today.  </a:t>
            </a:r>
          </a:p>
          <a:p>
            <a:pPr marL="285750" indent="-285750">
              <a:buFont typeface="Arial" panose="020B0604020202020204" pitchFamily="34" charset="0"/>
              <a:buChar char="•"/>
            </a:pPr>
            <a:r>
              <a:rPr lang="en-US" dirty="0" smtClean="0"/>
              <a:t>Even more incredible is, when the earth was just formed, it’s atmosphere was as much as 99% CO2 with 7 times more pressure than today.</a:t>
            </a:r>
          </a:p>
        </p:txBody>
      </p:sp>
      <p:pic>
        <p:nvPicPr>
          <p:cNvPr id="8" name="Picture 7" descr="http://upload.wikimedia.org/wikipedia/commons/7/76/Phanerozoic_Carbon_Dioxide.png"/>
          <p:cNvPicPr/>
          <p:nvPr/>
        </p:nvPicPr>
        <p:blipFill>
          <a:blip r:embed="rId3">
            <a:extLst>
              <a:ext uri="{28A0092B-C50C-407E-A947-70E740481C1C}">
                <a14:useLocalDpi xmlns:a14="http://schemas.microsoft.com/office/drawing/2010/main" val="0"/>
              </a:ext>
            </a:extLst>
          </a:blip>
          <a:srcRect/>
          <a:stretch>
            <a:fillRect/>
          </a:stretch>
        </p:blipFill>
        <p:spPr bwMode="auto">
          <a:xfrm>
            <a:off x="3923871" y="2390036"/>
            <a:ext cx="5139647" cy="4443135"/>
          </a:xfrm>
          <a:prstGeom prst="rect">
            <a:avLst/>
          </a:prstGeom>
          <a:noFill/>
          <a:ln>
            <a:noFill/>
          </a:ln>
        </p:spPr>
      </p:pic>
    </p:spTree>
    <p:extLst>
      <p:ext uri="{BB962C8B-B14F-4D97-AF65-F5344CB8AC3E}">
        <p14:creationId xmlns:p14="http://schemas.microsoft.com/office/powerpoint/2010/main" val="2864801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13" y="5255"/>
            <a:ext cx="8666562" cy="838200"/>
          </a:xfrm>
        </p:spPr>
        <p:txBody>
          <a:bodyPr>
            <a:normAutofit fontScale="90000"/>
          </a:bodyPr>
          <a:lstStyle/>
          <a:p>
            <a:r>
              <a:rPr lang="en-US" sz="2800" b="1" dirty="0" smtClean="0">
                <a:solidFill>
                  <a:srgbClr val="002060"/>
                </a:solidFill>
              </a:rPr>
              <a:t>We have consumed 13% of our known resources of fossil fuels, but nearly half of oil</a:t>
            </a:r>
            <a:endParaRPr lang="en-US" sz="2200" b="1" dirty="0">
              <a:solidFill>
                <a:srgbClr val="002060"/>
              </a:solidFill>
            </a:endParaRPr>
          </a:p>
        </p:txBody>
      </p:sp>
      <p:sp>
        <p:nvSpPr>
          <p:cNvPr id="3" name="Content Placeholder 2"/>
          <p:cNvSpPr>
            <a:spLocks noGrp="1"/>
          </p:cNvSpPr>
          <p:nvPr>
            <p:ph idx="1"/>
          </p:nvPr>
        </p:nvSpPr>
        <p:spPr>
          <a:xfrm>
            <a:off x="57806" y="1447801"/>
            <a:ext cx="3962400" cy="5410199"/>
          </a:xfrm>
        </p:spPr>
        <p:txBody>
          <a:bodyPr>
            <a:normAutofit/>
          </a:bodyPr>
          <a:lstStyle/>
          <a:p>
            <a:r>
              <a:rPr lang="en-US" sz="1800" dirty="0" smtClean="0"/>
              <a:t>Each GT of fossil fuel will increase the CO2 in the atmosphere by 0.47 ppm, if no CO2 was absorbed by the ocean or plants.</a:t>
            </a:r>
          </a:p>
          <a:p>
            <a:r>
              <a:rPr lang="en-US" sz="1800" dirty="0" smtClean="0"/>
              <a:t>So the 689 GT of fossil fuels would have increased the CO2 in the atmosphere by 325 ppm.</a:t>
            </a:r>
          </a:p>
          <a:p>
            <a:r>
              <a:rPr lang="en-US" sz="1800" dirty="0" smtClean="0"/>
              <a:t>Since the start of the Industrial Revolution (1750), CO2 has increased in the atmosphere by only 120 ppm.</a:t>
            </a:r>
          </a:p>
          <a:p>
            <a:r>
              <a:rPr lang="en-US" sz="1800" dirty="0" smtClean="0"/>
              <a:t>Burning </a:t>
            </a:r>
            <a:r>
              <a:rPr lang="en-US" sz="1800" b="1" dirty="0" smtClean="0"/>
              <a:t>ALL</a:t>
            </a:r>
            <a:r>
              <a:rPr lang="en-US" sz="1800" dirty="0" smtClean="0"/>
              <a:t> remaining known fossil fuels (77% is natural gas) will increase CO2 concentration by 2,154 ppm; which means at most the atmosphere would contain 2.5% CO2 if none was absorbed by plants or oceans.</a:t>
            </a:r>
            <a:endParaRPr lang="en-US" sz="1800" dirty="0"/>
          </a:p>
        </p:txBody>
      </p:sp>
      <p:sp>
        <p:nvSpPr>
          <p:cNvPr id="4" name="Footer Placeholder 3"/>
          <p:cNvSpPr>
            <a:spLocks noGrp="1"/>
          </p:cNvSpPr>
          <p:nvPr>
            <p:ph type="ftr" sz="quarter" idx="11"/>
          </p:nvPr>
        </p:nvSpPr>
        <p:spPr/>
        <p:txBody>
          <a:bodyPr/>
          <a:lstStyle/>
          <a:p>
            <a:r>
              <a:rPr lang="en-US" dirty="0" smtClean="0"/>
              <a:t>theusaparty.com</a:t>
            </a:r>
            <a:endParaRPr lang="en-US" dirty="0"/>
          </a:p>
        </p:txBody>
      </p:sp>
      <p:sp>
        <p:nvSpPr>
          <p:cNvPr id="11" name="Content Placeholder 2"/>
          <p:cNvSpPr txBox="1">
            <a:spLocks/>
          </p:cNvSpPr>
          <p:nvPr/>
        </p:nvSpPr>
        <p:spPr>
          <a:xfrm>
            <a:off x="245165" y="5638800"/>
            <a:ext cx="8610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smtClean="0"/>
          </a:p>
        </p:txBody>
      </p:sp>
      <p:sp>
        <p:nvSpPr>
          <p:cNvPr id="7" name="TextBox 6"/>
          <p:cNvSpPr txBox="1"/>
          <p:nvPr/>
        </p:nvSpPr>
        <p:spPr>
          <a:xfrm>
            <a:off x="76199" y="838200"/>
            <a:ext cx="8779565"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The world has consumed 689 GT of fossil fuels with 4,583 GT remaining; we have consumed 13% of all known reservoirs</a:t>
            </a:r>
            <a:r>
              <a:rPr lang="en-US" dirty="0" smtClean="0"/>
              <a:t>.</a:t>
            </a:r>
            <a:endParaRPr lang="en-US" dirty="0"/>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1484531"/>
            <a:ext cx="5105399" cy="5373469"/>
          </a:xfrm>
          <a:prstGeom prst="rect">
            <a:avLst/>
          </a:prstGeom>
          <a:noFill/>
        </p:spPr>
      </p:pic>
    </p:spTree>
    <p:extLst>
      <p:ext uri="{BB962C8B-B14F-4D97-AF65-F5344CB8AC3E}">
        <p14:creationId xmlns:p14="http://schemas.microsoft.com/office/powerpoint/2010/main" val="1243439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13" y="5255"/>
            <a:ext cx="8666562" cy="838200"/>
          </a:xfrm>
        </p:spPr>
        <p:txBody>
          <a:bodyPr>
            <a:normAutofit fontScale="90000"/>
          </a:bodyPr>
          <a:lstStyle/>
          <a:p>
            <a:r>
              <a:rPr lang="en-US" sz="2800" b="1" dirty="0" smtClean="0">
                <a:solidFill>
                  <a:srgbClr val="002060"/>
                </a:solidFill>
              </a:rPr>
              <a:t>Atmospheric CO2 measured from Ice Core Samples doesn’t match CO2 calculated from CO2 production</a:t>
            </a:r>
            <a:endParaRPr lang="en-US" sz="2200" b="1" dirty="0">
              <a:solidFill>
                <a:srgbClr val="002060"/>
              </a:solidFill>
            </a:endParaRPr>
          </a:p>
        </p:txBody>
      </p:sp>
      <p:sp>
        <p:nvSpPr>
          <p:cNvPr id="4" name="Footer Placeholder 3"/>
          <p:cNvSpPr>
            <a:spLocks noGrp="1"/>
          </p:cNvSpPr>
          <p:nvPr>
            <p:ph type="ftr" sz="quarter" idx="11"/>
          </p:nvPr>
        </p:nvSpPr>
        <p:spPr/>
        <p:txBody>
          <a:bodyPr/>
          <a:lstStyle/>
          <a:p>
            <a:r>
              <a:rPr lang="en-US" dirty="0" smtClean="0"/>
              <a:t>theusaparty.com</a:t>
            </a:r>
            <a:endParaRPr lang="en-US" dirty="0"/>
          </a:p>
        </p:txBody>
      </p:sp>
      <p:sp>
        <p:nvSpPr>
          <p:cNvPr id="11" name="Content Placeholder 2"/>
          <p:cNvSpPr txBox="1">
            <a:spLocks/>
          </p:cNvSpPr>
          <p:nvPr/>
        </p:nvSpPr>
        <p:spPr>
          <a:xfrm>
            <a:off x="245165" y="5638800"/>
            <a:ext cx="8610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smtClean="0"/>
          </a:p>
        </p:txBody>
      </p:sp>
      <p:sp>
        <p:nvSpPr>
          <p:cNvPr id="7" name="TextBox 6"/>
          <p:cNvSpPr txBox="1"/>
          <p:nvPr/>
        </p:nvSpPr>
        <p:spPr>
          <a:xfrm>
            <a:off x="76199" y="838200"/>
            <a:ext cx="8779565"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Ice core samples are the most reliable data that provides the amount of CO2 in the atmosphere over recent history, which is plotted in the graph below.</a:t>
            </a:r>
          </a:p>
          <a:p>
            <a:pPr marL="285750" indent="-285750">
              <a:buFont typeface="Arial" panose="020B0604020202020204" pitchFamily="34" charset="0"/>
              <a:buChar char="•"/>
            </a:pPr>
            <a:r>
              <a:rPr lang="en-US" dirty="0" smtClean="0"/>
              <a:t>On the same graph we plotted the calculated amount of CO2 (ppm) in the atmosphere from CO2 emitted from fossil fuel burning, cement production, &amp; gas flaring.  No allowances were made for CO2 absorbed by oceans or plant matter.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4523" y="2315528"/>
            <a:ext cx="5545830" cy="4518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3062" y="2315527"/>
            <a:ext cx="3511462" cy="2308324"/>
          </a:xfrm>
          <a:prstGeom prst="rect">
            <a:avLst/>
          </a:prstGeom>
          <a:noFill/>
        </p:spPr>
        <p:txBody>
          <a:bodyPr wrap="square" rtlCol="0">
            <a:spAutoFit/>
          </a:bodyPr>
          <a:lstStyle/>
          <a:p>
            <a:pPr marL="285750" indent="-285750">
              <a:buFont typeface="Arial" pitchFamily="34" charset="0"/>
              <a:buChar char="•"/>
            </a:pPr>
            <a:r>
              <a:rPr lang="en-US" dirty="0"/>
              <a:t>Each GT of fossil fuel will increase the CO2 in the atmosphere by 0.47 ppm, if no CO2 was absorbed by the ocean or plants.</a:t>
            </a:r>
          </a:p>
          <a:p>
            <a:pPr marL="285750" indent="-285750">
              <a:buFont typeface="Arial" pitchFamily="34" charset="0"/>
              <a:buChar char="•"/>
            </a:pPr>
            <a:r>
              <a:rPr lang="en-US" dirty="0" smtClean="0"/>
              <a:t>Graph </a:t>
            </a:r>
            <a:r>
              <a:rPr lang="en-US" dirty="0"/>
              <a:t>shows </a:t>
            </a:r>
            <a:r>
              <a:rPr lang="en-US" b="1" dirty="0">
                <a:solidFill>
                  <a:srgbClr val="FF0000"/>
                </a:solidFill>
              </a:rPr>
              <a:t>more CO2 in atmosphere than possible </a:t>
            </a:r>
            <a:r>
              <a:rPr lang="en-US" dirty="0"/>
              <a:t>from CO2 production until 1950</a:t>
            </a:r>
          </a:p>
        </p:txBody>
      </p:sp>
    </p:spTree>
    <p:extLst>
      <p:ext uri="{BB962C8B-B14F-4D97-AF65-F5344CB8AC3E}">
        <p14:creationId xmlns:p14="http://schemas.microsoft.com/office/powerpoint/2010/main" val="1717214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827" y="228600"/>
            <a:ext cx="8666562" cy="838200"/>
          </a:xfrm>
        </p:spPr>
        <p:txBody>
          <a:bodyPr>
            <a:normAutofit fontScale="90000"/>
          </a:bodyPr>
          <a:lstStyle/>
          <a:p>
            <a:r>
              <a:rPr lang="en-US" sz="3100" b="1" dirty="0" smtClean="0">
                <a:solidFill>
                  <a:srgbClr val="002060"/>
                </a:solidFill>
              </a:rPr>
              <a:t>CO2 concentration increased immediately </a:t>
            </a:r>
            <a:br>
              <a:rPr lang="en-US" sz="3100" b="1" dirty="0" smtClean="0">
                <a:solidFill>
                  <a:srgbClr val="002060"/>
                </a:solidFill>
              </a:rPr>
            </a:br>
            <a:r>
              <a:rPr lang="en-US" sz="2800" b="1" dirty="0" smtClean="0">
                <a:solidFill>
                  <a:srgbClr val="002060"/>
                </a:solidFill>
              </a:rPr>
              <a:t>even though rain forests not destroyed</a:t>
            </a:r>
            <a:endParaRPr lang="en-US" sz="2200" b="1" dirty="0">
              <a:solidFill>
                <a:srgbClr val="002060"/>
              </a:solidFill>
            </a:endParaRPr>
          </a:p>
        </p:txBody>
      </p:sp>
      <p:sp>
        <p:nvSpPr>
          <p:cNvPr id="4" name="Footer Placeholder 3"/>
          <p:cNvSpPr>
            <a:spLocks noGrp="1"/>
          </p:cNvSpPr>
          <p:nvPr>
            <p:ph type="ftr" sz="quarter" idx="11"/>
          </p:nvPr>
        </p:nvSpPr>
        <p:spPr/>
        <p:txBody>
          <a:bodyPr/>
          <a:lstStyle/>
          <a:p>
            <a:r>
              <a:rPr lang="en-US" dirty="0" smtClean="0"/>
              <a:t>theusaparty.com</a:t>
            </a:r>
            <a:endParaRPr lang="en-US" dirty="0"/>
          </a:p>
        </p:txBody>
      </p:sp>
      <p:sp>
        <p:nvSpPr>
          <p:cNvPr id="11" name="Content Placeholder 2"/>
          <p:cNvSpPr txBox="1">
            <a:spLocks/>
          </p:cNvSpPr>
          <p:nvPr/>
        </p:nvSpPr>
        <p:spPr>
          <a:xfrm>
            <a:off x="245165" y="5638800"/>
            <a:ext cx="8610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smtClean="0"/>
          </a:p>
        </p:txBody>
      </p:sp>
      <p:sp>
        <p:nvSpPr>
          <p:cNvPr id="7" name="TextBox 6"/>
          <p:cNvSpPr txBox="1"/>
          <p:nvPr/>
        </p:nvSpPr>
        <p:spPr>
          <a:xfrm>
            <a:off x="15766" y="1161365"/>
            <a:ext cx="8779565"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From 1750 to 1950, there is an increase in CO2 concentration in the atmosphere from a tiny amount of CO2 production from the burning of fossil fuels.</a:t>
            </a:r>
          </a:p>
          <a:p>
            <a:pPr marL="285750" indent="-285750">
              <a:buFont typeface="Arial" panose="020B0604020202020204" pitchFamily="34" charset="0"/>
              <a:buChar char="•"/>
            </a:pPr>
            <a:r>
              <a:rPr lang="en-US" dirty="0" smtClean="0"/>
              <a:t>What makes this significant is that the world’s rain forests and non-acidified oceans did not absorb </a:t>
            </a:r>
            <a:r>
              <a:rPr lang="en-US" b="1" dirty="0" smtClean="0"/>
              <a:t>ANY</a:t>
            </a:r>
            <a:r>
              <a:rPr lang="en-US" dirty="0" smtClean="0"/>
              <a:t> CO2.</a:t>
            </a:r>
          </a:p>
          <a:p>
            <a:pPr marL="285750" indent="-285750">
              <a:buFont typeface="Arial" panose="020B0604020202020204" pitchFamily="34" charset="0"/>
              <a:buChar char="•"/>
            </a:pPr>
            <a:r>
              <a:rPr lang="en-US" dirty="0" smtClean="0"/>
              <a:t>If the rain forests had absorbed CO2, the CO2 concentration would have remained flat at 280 ppm well until the 20</a:t>
            </a:r>
            <a:r>
              <a:rPr lang="en-US" baseline="30000" dirty="0" smtClean="0"/>
              <a:t>th</a:t>
            </a:r>
            <a:r>
              <a:rPr lang="en-US" dirty="0" smtClean="0"/>
              <a:t> century.</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226" t="28066" r="16979" b="26561"/>
          <a:stretch/>
        </p:blipFill>
        <p:spPr bwMode="auto">
          <a:xfrm>
            <a:off x="126434" y="3056301"/>
            <a:ext cx="9017565" cy="3612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299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2150</TotalTime>
  <Words>3042</Words>
  <Application>Microsoft Office PowerPoint</Application>
  <PresentationFormat>On-screen Show (4:3)</PresentationFormat>
  <Paragraphs>175</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1_Office Theme</vt:lpstr>
      <vt:lpstr>Man-Made Global Warming is Political hype A technical paper by TheUSAparty.com </vt:lpstr>
      <vt:lpstr>The USA Party http://theusaparty.com   </vt:lpstr>
      <vt:lpstr>Who is The USA Party </vt:lpstr>
      <vt:lpstr>Earth has always been much warmer than today</vt:lpstr>
      <vt:lpstr>A runaway Greenhouse Effect is Impossible</vt:lpstr>
      <vt:lpstr>CO2 in atmosphere is Least amount in 500 million years</vt:lpstr>
      <vt:lpstr>We have consumed 13% of our known resources of fossil fuels, but nearly half of oil</vt:lpstr>
      <vt:lpstr>Atmospheric CO2 measured from Ice Core Samples doesn’t match CO2 calculated from CO2 production</vt:lpstr>
      <vt:lpstr>CO2 concentration increased immediately  even though rain forests not destroyed</vt:lpstr>
      <vt:lpstr>600% increase in CO2 production, but only 29% increase in CO2 concentration in the atmosphere</vt:lpstr>
      <vt:lpstr># of new China/India Coal Fired power plants dwarfs what rest of world will remove </vt:lpstr>
      <vt:lpstr>Proof that Man-Made Global Warming is Political Hype</vt:lpstr>
      <vt:lpstr>What the Political Leaders should be worried about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Thorpe</dc:creator>
  <cp:keywords>PUBLIC/NONE, PUBLIC/NONE</cp:keywords>
  <cp:lastModifiedBy>TEMA</cp:lastModifiedBy>
  <cp:revision>35</cp:revision>
  <dcterms:created xsi:type="dcterms:W3CDTF">2015-02-24T03:54:51Z</dcterms:created>
  <dcterms:modified xsi:type="dcterms:W3CDTF">2015-09-29T13:39:39Z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a73df54b-09ae-4b83-8721-d9bff49f3977</vt:lpwstr>
  </property>
  <property fmtid="{D5CDD505-2E9C-101B-9397-08002B2CF9AE}" pid="3" name="ToyotaClassification">
    <vt:lpwstr>PUBLIC / NONE</vt:lpwstr>
  </property>
  <property fmtid="{D5CDD505-2E9C-101B-9397-08002B2CF9AE}" pid="4" name="ToyotaVisual Markings">
    <vt:lpwstr>No Label</vt:lpwstr>
  </property>
</Properties>
</file>